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92" r:id="rId6"/>
    <p:sldId id="291" r:id="rId7"/>
    <p:sldId id="262" r:id="rId8"/>
    <p:sldId id="294" r:id="rId9"/>
    <p:sldId id="263" r:id="rId10"/>
    <p:sldId id="265" r:id="rId11"/>
    <p:sldId id="290" r:id="rId12"/>
    <p:sldId id="26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72" r:id="rId21"/>
    <p:sldId id="287" r:id="rId22"/>
    <p:sldId id="288" r:id="rId23"/>
    <p:sldId id="293" r:id="rId24"/>
    <p:sldId id="275" r:id="rId25"/>
  </p:sldIdLst>
  <p:sldSz cx="12192000" cy="6858000"/>
  <p:notesSz cx="6858000" cy="9144000"/>
  <p:embeddedFontLst>
    <p:embeddedFont>
      <p:font typeface="抖音美好体" panose="02010600030101010101" charset="-122"/>
      <p:bold r:id="rId27"/>
    </p:embeddedFont>
    <p:embeddedFont>
      <p:font typeface="梦源黑体 CN W14" panose="02010600030101010101" charset="-122"/>
      <p:bold r:id="rId28"/>
    </p:embeddedFont>
    <p:embeddedFont>
      <p:font typeface="Krona One" panose="02010600030101010101" charset="0"/>
      <p:regular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等线 Light" panose="02010600030101010101" pitchFamily="2" charset="-122"/>
      <p:regular r:id="rId32"/>
    </p:embeddedFont>
    <p:embeddedFont>
      <p:font typeface="黑体" panose="02010609060101010101" pitchFamily="49" charset="-122"/>
      <p:regular r:id="rId33"/>
    </p:embeddedFont>
    <p:embeddedFont>
      <p:font typeface="楷体" panose="02010609060101010101" pitchFamily="49" charset="-122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663" userDrawn="1">
          <p15:clr>
            <a:srgbClr val="A4A3A4"/>
          </p15:clr>
        </p15:guide>
        <p15:guide id="6" orient="horz" pos="867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orient="horz" pos="33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7F1"/>
    <a:srgbClr val="B03BF2"/>
    <a:srgbClr val="57AEEE"/>
    <a:srgbClr val="DFEFFA"/>
    <a:srgbClr val="FA6998"/>
    <a:srgbClr val="F79C3B"/>
    <a:srgbClr val="73D0FE"/>
    <a:srgbClr val="FE4806"/>
    <a:srgbClr val="FFFFFF"/>
    <a:srgbClr val="FE21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84" y="54"/>
      </p:cViewPr>
      <p:guideLst>
        <p:guide pos="3840"/>
        <p:guide pos="438"/>
        <p:guide pos="7242"/>
        <p:guide orient="horz" pos="663"/>
        <p:guide orient="horz" pos="867"/>
        <p:guide orient="horz" pos="3884"/>
        <p:guide orient="horz" pos="3362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uixiaosui\Desktop\&#21024;&#38500;&#26080;&#25928;&#25968;&#25454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</c:spPr>
    </c:floor>
    <c:sideWall>
      <c:thickness val="0"/>
      <c:spPr>
        <a:noFill/>
        <a:ln>
          <a:noFill/>
        </a:ln>
        <a:effectLst/>
      </c:spPr>
    </c:sideWall>
    <c:backWall>
      <c:thickness val="0"/>
      <c:spPr>
        <a:noFill/>
        <a:ln>
          <a:noFill/>
        </a:ln>
        <a:effectLst/>
      </c:spPr>
    </c:backWall>
    <c:plotArea>
      <c:layout>
        <c:manualLayout>
          <c:layoutTarget val="inner"/>
          <c:xMode val="edge"/>
          <c:yMode val="edge"/>
          <c:x val="5.1482019079618475E-2"/>
          <c:y val="0.20530016950072302"/>
          <c:w val="0.71156286727628559"/>
          <c:h val="0.62578432655649652"/>
        </c:manualLayout>
      </c:layout>
      <c:pie3D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人数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E100-4D2B-A81A-7C9B006202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E100-4D2B-A81A-7C9B006202B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50000"/>
                      <a:lumOff val="50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Sheet2!$A$2:$A$3</c:f>
              <c:strCache>
                <c:ptCount val="2"/>
                <c:pt idx="0">
                  <c:v>购买过</c:v>
                </c:pt>
                <c:pt idx="1">
                  <c:v>未购买过</c:v>
                </c:pt>
              </c:strCache>
            </c:strRef>
          </c:cat>
          <c:val>
            <c:numRef>
              <c:f>Sheet2!$B$2:$B$3</c:f>
              <c:numCache>
                <c:formatCode>General</c:formatCode>
                <c:ptCount val="2"/>
                <c:pt idx="0">
                  <c:v>358</c:v>
                </c:pt>
                <c:pt idx="1">
                  <c:v>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00-4D2B-A81A-7C9B006202BC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71e62cb-8e75-4837-8391-f0ef8077e888}"/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prstDash val="solid"/>
      <a:round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6E-4CB7-902B-FDFF29F56D2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6E-4CB7-902B-FDFF29F56D2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96E-4CB7-902B-FDFF29F56D2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96E-4CB7-902B-FDFF29F56D2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96E-4CB7-902B-FDFF29F56D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[工作簿1]Sheet1!$A$2:$A$6</c:f>
              <c:strCache>
                <c:ptCount val="5"/>
                <c:pt idx="0">
                  <c:v>18岁以下</c:v>
                </c:pt>
                <c:pt idx="1">
                  <c:v>18岁-25岁</c:v>
                </c:pt>
                <c:pt idx="2">
                  <c:v>26岁-35岁</c:v>
                </c:pt>
                <c:pt idx="3">
                  <c:v>36岁-45岁</c:v>
                </c:pt>
                <c:pt idx="4">
                  <c:v>46及以上</c:v>
                </c:pt>
              </c:strCache>
            </c:strRef>
          </c:cat>
          <c:val>
            <c:numRef>
              <c:f>[工作簿1]Sheet1!$B$2:$B$6</c:f>
              <c:numCache>
                <c:formatCode>0.00%</c:formatCode>
                <c:ptCount val="5"/>
                <c:pt idx="0">
                  <c:v>0.113</c:v>
                </c:pt>
                <c:pt idx="1">
                  <c:v>0.32400000000000001</c:v>
                </c:pt>
                <c:pt idx="2">
                  <c:v>0.26479999999999998</c:v>
                </c:pt>
                <c:pt idx="3">
                  <c:v>0.19259999999999999</c:v>
                </c:pt>
                <c:pt idx="4">
                  <c:v>0.1056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96E-4CB7-902B-FDFF29F56D2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d5c91515-81e2-422b-8b2a-0b5fbd59786b}"/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满意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1"/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美妆</c:v>
                </c:pt>
                <c:pt idx="1">
                  <c:v>鞋服</c:v>
                </c:pt>
                <c:pt idx="2">
                  <c:v>食品</c:v>
                </c:pt>
                <c:pt idx="3">
                  <c:v>家居</c:v>
                </c:pt>
                <c:pt idx="4">
                  <c:v>电子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0.68</c:v>
                </c:pt>
                <c:pt idx="1">
                  <c:v>0.70099999999999996</c:v>
                </c:pt>
                <c:pt idx="2">
                  <c:v>0.78500000000000003</c:v>
                </c:pt>
                <c:pt idx="3">
                  <c:v>0.9</c:v>
                </c:pt>
                <c:pt idx="4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0A-4C7A-998E-4A3ED8658E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不满意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2"/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美妆</c:v>
                </c:pt>
                <c:pt idx="1">
                  <c:v>鞋服</c:v>
                </c:pt>
                <c:pt idx="2">
                  <c:v>食品</c:v>
                </c:pt>
                <c:pt idx="3">
                  <c:v>家居</c:v>
                </c:pt>
                <c:pt idx="4">
                  <c:v>电子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0.32</c:v>
                </c:pt>
                <c:pt idx="1">
                  <c:v>0.29899999999999999</c:v>
                </c:pt>
                <c:pt idx="2">
                  <c:v>0.215</c:v>
                </c:pt>
                <c:pt idx="3">
                  <c:v>0.1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0A-4C7A-998E-4A3ED8658E3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40"/>
        <c:axId val="1917364767"/>
        <c:axId val="1917349407"/>
      </c:barChart>
      <c:catAx>
        <c:axId val="1917364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endParaRPr lang="zh-CN"/>
          </a:p>
        </c:txPr>
        <c:crossAx val="1917349407"/>
        <c:crosses val="autoZero"/>
        <c:auto val="1"/>
        <c:lblAlgn val="ctr"/>
        <c:lblOffset val="100"/>
        <c:noMultiLvlLbl val="0"/>
      </c:catAx>
      <c:valAx>
        <c:axId val="191734940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17364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e606937-438e-42dc-870e-f43e5daa972d}"/>
      </c:ext>
    </c:extLst>
  </c:chart>
  <c:spPr>
    <a:solidFill>
      <a:schemeClr val="bg1"/>
    </a:solidFill>
    <a:ln w="6350" cap="flat" cmpd="sng" algn="ctr">
      <a:solidFill>
        <a:schemeClr val="tx1">
          <a:lumMod val="50000"/>
          <a:lumOff val="50000"/>
          <a:alpha val="25000"/>
        </a:schemeClr>
      </a:solidFill>
      <a:round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8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7A34D8-70F4-427A-B5B5-560550C2A3E4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7D637F8-4B1B-4EE8-801D-183D5EFEF220}">
      <dgm:prSet phldrT="[文本]"/>
      <dgm:spPr/>
      <dgm:t>
        <a:bodyPr/>
        <a:lstStyle/>
        <a:p>
          <a:r>
            <a:rPr lang="zh-CN" altLang="en-US" dirty="0"/>
            <a:t>预调查</a:t>
          </a:r>
        </a:p>
      </dgm:t>
    </dgm:pt>
    <dgm:pt modelId="{FA2B1AB4-A8DC-4807-AEA2-CD79FF881F76}" type="parTrans" cxnId="{1B57BE2E-E426-440F-B18F-36B204B6D588}">
      <dgm:prSet/>
      <dgm:spPr/>
      <dgm:t>
        <a:bodyPr/>
        <a:lstStyle/>
        <a:p>
          <a:endParaRPr lang="zh-CN" altLang="en-US"/>
        </a:p>
      </dgm:t>
    </dgm:pt>
    <dgm:pt modelId="{B9970F68-92F7-4495-94AD-8BA10E7BA49E}" type="sibTrans" cxnId="{1B57BE2E-E426-440F-B18F-36B204B6D588}">
      <dgm:prSet/>
      <dgm:spPr/>
      <dgm:t>
        <a:bodyPr/>
        <a:lstStyle/>
        <a:p>
          <a:endParaRPr lang="zh-CN" altLang="en-US"/>
        </a:p>
      </dgm:t>
    </dgm:pt>
    <dgm:pt modelId="{71C290E4-E6D2-4C7B-8196-9E9A415290A3}">
      <dgm:prSet phldrT="[文本]"/>
      <dgm:spPr/>
      <dgm:t>
        <a:bodyPr/>
        <a:lstStyle/>
        <a:p>
          <a:r>
            <a:rPr lang="zh-CN" altLang="en-US" dirty="0"/>
            <a:t>正式调查</a:t>
          </a:r>
        </a:p>
      </dgm:t>
    </dgm:pt>
    <dgm:pt modelId="{1D1457D3-649C-43AF-A6F5-77A87712F619}" type="parTrans" cxnId="{CD0C1C4E-F97C-48B9-8D65-17657524954D}">
      <dgm:prSet/>
      <dgm:spPr/>
      <dgm:t>
        <a:bodyPr/>
        <a:lstStyle/>
        <a:p>
          <a:endParaRPr lang="zh-CN" altLang="en-US"/>
        </a:p>
      </dgm:t>
    </dgm:pt>
    <dgm:pt modelId="{7E4B4C8B-6C2C-4900-A5EE-6BD2CCE3330F}" type="sibTrans" cxnId="{CD0C1C4E-F97C-48B9-8D65-17657524954D}">
      <dgm:prSet/>
      <dgm:spPr/>
      <dgm:t>
        <a:bodyPr/>
        <a:lstStyle/>
        <a:p>
          <a:endParaRPr lang="zh-CN" altLang="en-US"/>
        </a:p>
      </dgm:t>
    </dgm:pt>
    <dgm:pt modelId="{9BE5CDE4-592F-43AC-94A8-197D4ABC3EDF}">
      <dgm:prSet phldrT="[文本]"/>
      <dgm:spPr/>
      <dgm:t>
        <a:bodyPr/>
        <a:lstStyle/>
        <a:p>
          <a:r>
            <a:rPr lang="zh-CN" altLang="en-US" dirty="0"/>
            <a:t>质量控制</a:t>
          </a:r>
        </a:p>
      </dgm:t>
    </dgm:pt>
    <dgm:pt modelId="{55C96793-70DC-4082-8E11-ABA33F3A74D0}" type="parTrans" cxnId="{9DBA2068-C590-4F16-9D50-2CE93DFC7248}">
      <dgm:prSet/>
      <dgm:spPr/>
      <dgm:t>
        <a:bodyPr/>
        <a:lstStyle/>
        <a:p>
          <a:endParaRPr lang="zh-CN" altLang="en-US"/>
        </a:p>
      </dgm:t>
    </dgm:pt>
    <dgm:pt modelId="{825A5C08-4DF8-4AB6-991C-613A5DA68112}" type="sibTrans" cxnId="{9DBA2068-C590-4F16-9D50-2CE93DFC7248}">
      <dgm:prSet/>
      <dgm:spPr/>
      <dgm:t>
        <a:bodyPr/>
        <a:lstStyle/>
        <a:p>
          <a:endParaRPr lang="zh-CN" altLang="en-US"/>
        </a:p>
      </dgm:t>
    </dgm:pt>
    <dgm:pt modelId="{117317BF-BBBA-4049-9F79-4762EE45974F}" type="pres">
      <dgm:prSet presAssocID="{B67A34D8-70F4-427A-B5B5-560550C2A3E4}" presName="linearFlow" presStyleCnt="0">
        <dgm:presLayoutVars>
          <dgm:resizeHandles val="exact"/>
        </dgm:presLayoutVars>
      </dgm:prSet>
      <dgm:spPr/>
    </dgm:pt>
    <dgm:pt modelId="{D63B8353-A41A-4064-86AB-A9C340BC4AA1}" type="pres">
      <dgm:prSet presAssocID="{37D637F8-4B1B-4EE8-801D-183D5EFEF220}" presName="node" presStyleLbl="node1" presStyleIdx="0" presStyleCnt="3" custScaleX="86866" custScaleY="79175">
        <dgm:presLayoutVars>
          <dgm:bulletEnabled val="1"/>
        </dgm:presLayoutVars>
      </dgm:prSet>
      <dgm:spPr/>
    </dgm:pt>
    <dgm:pt modelId="{8E37F1B8-1DA6-4D6B-8CA5-231BBA7DEE85}" type="pres">
      <dgm:prSet presAssocID="{B9970F68-92F7-4495-94AD-8BA10E7BA49E}" presName="sibTrans" presStyleLbl="sibTrans2D1" presStyleIdx="0" presStyleCnt="2"/>
      <dgm:spPr/>
    </dgm:pt>
    <dgm:pt modelId="{4CEA4BCA-4B05-4DEF-A8D5-227E190FB680}" type="pres">
      <dgm:prSet presAssocID="{B9970F68-92F7-4495-94AD-8BA10E7BA49E}" presName="connectorText" presStyleLbl="sibTrans2D1" presStyleIdx="0" presStyleCnt="2"/>
      <dgm:spPr/>
    </dgm:pt>
    <dgm:pt modelId="{0021377B-D94B-4994-9521-B7AB7495EF61}" type="pres">
      <dgm:prSet presAssocID="{71C290E4-E6D2-4C7B-8196-9E9A415290A3}" presName="node" presStyleLbl="node1" presStyleIdx="1" presStyleCnt="3" custScaleX="88053" custScaleY="98668">
        <dgm:presLayoutVars>
          <dgm:bulletEnabled val="1"/>
        </dgm:presLayoutVars>
      </dgm:prSet>
      <dgm:spPr/>
    </dgm:pt>
    <dgm:pt modelId="{8A785F8D-28FA-45E6-AC90-7D7CE942187F}" type="pres">
      <dgm:prSet presAssocID="{7E4B4C8B-6C2C-4900-A5EE-6BD2CCE3330F}" presName="sibTrans" presStyleLbl="sibTrans2D1" presStyleIdx="1" presStyleCnt="2"/>
      <dgm:spPr/>
    </dgm:pt>
    <dgm:pt modelId="{67A0AFE6-A7A5-4883-86BB-F00BEA1CB3BE}" type="pres">
      <dgm:prSet presAssocID="{7E4B4C8B-6C2C-4900-A5EE-6BD2CCE3330F}" presName="connectorText" presStyleLbl="sibTrans2D1" presStyleIdx="1" presStyleCnt="2"/>
      <dgm:spPr/>
    </dgm:pt>
    <dgm:pt modelId="{4517A792-00BD-4EB0-BEAF-2E2CE2392393}" type="pres">
      <dgm:prSet presAssocID="{9BE5CDE4-592F-43AC-94A8-197D4ABC3EDF}" presName="node" presStyleLbl="node1" presStyleIdx="2" presStyleCnt="3" custScaleX="92850" custScaleY="96523">
        <dgm:presLayoutVars>
          <dgm:bulletEnabled val="1"/>
        </dgm:presLayoutVars>
      </dgm:prSet>
      <dgm:spPr/>
    </dgm:pt>
  </dgm:ptLst>
  <dgm:cxnLst>
    <dgm:cxn modelId="{4C129602-0DE1-4DDD-A0BD-4A313ACF026D}" type="presOf" srcId="{9BE5CDE4-592F-43AC-94A8-197D4ABC3EDF}" destId="{4517A792-00BD-4EB0-BEAF-2E2CE2392393}" srcOrd="0" destOrd="0" presId="urn:microsoft.com/office/officeart/2005/8/layout/process2"/>
    <dgm:cxn modelId="{31FDAF0C-68EE-455F-9BA0-9F4893B958D0}" type="presOf" srcId="{7E4B4C8B-6C2C-4900-A5EE-6BD2CCE3330F}" destId="{8A785F8D-28FA-45E6-AC90-7D7CE942187F}" srcOrd="0" destOrd="0" presId="urn:microsoft.com/office/officeart/2005/8/layout/process2"/>
    <dgm:cxn modelId="{07409613-234A-40C5-959A-5794C71EF34D}" type="presOf" srcId="{37D637F8-4B1B-4EE8-801D-183D5EFEF220}" destId="{D63B8353-A41A-4064-86AB-A9C340BC4AA1}" srcOrd="0" destOrd="0" presId="urn:microsoft.com/office/officeart/2005/8/layout/process2"/>
    <dgm:cxn modelId="{1B57BE2E-E426-440F-B18F-36B204B6D588}" srcId="{B67A34D8-70F4-427A-B5B5-560550C2A3E4}" destId="{37D637F8-4B1B-4EE8-801D-183D5EFEF220}" srcOrd="0" destOrd="0" parTransId="{FA2B1AB4-A8DC-4807-AEA2-CD79FF881F76}" sibTransId="{B9970F68-92F7-4495-94AD-8BA10E7BA49E}"/>
    <dgm:cxn modelId="{E4B0FD36-47EB-4CC0-974E-FBF4299490C7}" type="presOf" srcId="{71C290E4-E6D2-4C7B-8196-9E9A415290A3}" destId="{0021377B-D94B-4994-9521-B7AB7495EF61}" srcOrd="0" destOrd="0" presId="urn:microsoft.com/office/officeart/2005/8/layout/process2"/>
    <dgm:cxn modelId="{9DBA2068-C590-4F16-9D50-2CE93DFC7248}" srcId="{B67A34D8-70F4-427A-B5B5-560550C2A3E4}" destId="{9BE5CDE4-592F-43AC-94A8-197D4ABC3EDF}" srcOrd="2" destOrd="0" parTransId="{55C96793-70DC-4082-8E11-ABA33F3A74D0}" sibTransId="{825A5C08-4DF8-4AB6-991C-613A5DA68112}"/>
    <dgm:cxn modelId="{CD0C1C4E-F97C-48B9-8D65-17657524954D}" srcId="{B67A34D8-70F4-427A-B5B5-560550C2A3E4}" destId="{71C290E4-E6D2-4C7B-8196-9E9A415290A3}" srcOrd="1" destOrd="0" parTransId="{1D1457D3-649C-43AF-A6F5-77A87712F619}" sibTransId="{7E4B4C8B-6C2C-4900-A5EE-6BD2CCE3330F}"/>
    <dgm:cxn modelId="{5BD3407B-FD5B-4118-A43E-8590828C4EC4}" type="presOf" srcId="{7E4B4C8B-6C2C-4900-A5EE-6BD2CCE3330F}" destId="{67A0AFE6-A7A5-4883-86BB-F00BEA1CB3BE}" srcOrd="1" destOrd="0" presId="urn:microsoft.com/office/officeart/2005/8/layout/process2"/>
    <dgm:cxn modelId="{6786B394-7250-4384-80DF-61CD7E1FA5C2}" type="presOf" srcId="{B9970F68-92F7-4495-94AD-8BA10E7BA49E}" destId="{8E37F1B8-1DA6-4D6B-8CA5-231BBA7DEE85}" srcOrd="0" destOrd="0" presId="urn:microsoft.com/office/officeart/2005/8/layout/process2"/>
    <dgm:cxn modelId="{6429C2AF-655D-490C-8505-C71149944B56}" type="presOf" srcId="{B9970F68-92F7-4495-94AD-8BA10E7BA49E}" destId="{4CEA4BCA-4B05-4DEF-A8D5-227E190FB680}" srcOrd="1" destOrd="0" presId="urn:microsoft.com/office/officeart/2005/8/layout/process2"/>
    <dgm:cxn modelId="{A8E3E4EA-6FB6-456E-A208-D7A5B8214E52}" type="presOf" srcId="{B67A34D8-70F4-427A-B5B5-560550C2A3E4}" destId="{117317BF-BBBA-4049-9F79-4762EE45974F}" srcOrd="0" destOrd="0" presId="urn:microsoft.com/office/officeart/2005/8/layout/process2"/>
    <dgm:cxn modelId="{C482C3EA-C82C-4593-A622-27BB9A487DD4}" type="presParOf" srcId="{117317BF-BBBA-4049-9F79-4762EE45974F}" destId="{D63B8353-A41A-4064-86AB-A9C340BC4AA1}" srcOrd="0" destOrd="0" presId="urn:microsoft.com/office/officeart/2005/8/layout/process2"/>
    <dgm:cxn modelId="{BB79DB77-1305-46D1-87E1-E1F14C08D1CF}" type="presParOf" srcId="{117317BF-BBBA-4049-9F79-4762EE45974F}" destId="{8E37F1B8-1DA6-4D6B-8CA5-231BBA7DEE85}" srcOrd="1" destOrd="0" presId="urn:microsoft.com/office/officeart/2005/8/layout/process2"/>
    <dgm:cxn modelId="{9C66CD71-2BB4-4FF5-B482-EDCC2B9613D0}" type="presParOf" srcId="{8E37F1B8-1DA6-4D6B-8CA5-231BBA7DEE85}" destId="{4CEA4BCA-4B05-4DEF-A8D5-227E190FB680}" srcOrd="0" destOrd="0" presId="urn:microsoft.com/office/officeart/2005/8/layout/process2"/>
    <dgm:cxn modelId="{E7C508AE-DF34-4F31-9F61-4ECDB9AAAFF3}" type="presParOf" srcId="{117317BF-BBBA-4049-9F79-4762EE45974F}" destId="{0021377B-D94B-4994-9521-B7AB7495EF61}" srcOrd="2" destOrd="0" presId="urn:microsoft.com/office/officeart/2005/8/layout/process2"/>
    <dgm:cxn modelId="{6BFE316D-4052-4C75-923F-8EA743994DCD}" type="presParOf" srcId="{117317BF-BBBA-4049-9F79-4762EE45974F}" destId="{8A785F8D-28FA-45E6-AC90-7D7CE942187F}" srcOrd="3" destOrd="0" presId="urn:microsoft.com/office/officeart/2005/8/layout/process2"/>
    <dgm:cxn modelId="{369FE132-4BCE-4925-BBE0-A8A7D0CD346F}" type="presParOf" srcId="{8A785F8D-28FA-45E6-AC90-7D7CE942187F}" destId="{67A0AFE6-A7A5-4883-86BB-F00BEA1CB3BE}" srcOrd="0" destOrd="0" presId="urn:microsoft.com/office/officeart/2005/8/layout/process2"/>
    <dgm:cxn modelId="{921E308C-2747-435D-B486-CE88F7533412}" type="presParOf" srcId="{117317BF-BBBA-4049-9F79-4762EE45974F}" destId="{4517A792-00BD-4EB0-BEAF-2E2CE239239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8353-A41A-4064-86AB-A9C340BC4AA1}">
      <dsp:nvSpPr>
        <dsp:cNvPr id="0" name=""/>
        <dsp:cNvSpPr/>
      </dsp:nvSpPr>
      <dsp:spPr>
        <a:xfrm>
          <a:off x="983733" y="155"/>
          <a:ext cx="1222423" cy="6189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预调查</a:t>
          </a:r>
        </a:p>
      </dsp:txBody>
      <dsp:txXfrm>
        <a:off x="1001863" y="18285"/>
        <a:ext cx="1186163" cy="582735"/>
      </dsp:txXfrm>
    </dsp:sp>
    <dsp:sp modelId="{8E37F1B8-1DA6-4D6B-8CA5-231BBA7DEE85}">
      <dsp:nvSpPr>
        <dsp:cNvPr id="0" name=""/>
        <dsp:cNvSpPr/>
      </dsp:nvSpPr>
      <dsp:spPr>
        <a:xfrm rot="5400000">
          <a:off x="1448356" y="638696"/>
          <a:ext cx="293177" cy="3518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489402" y="668014"/>
        <a:ext cx="211087" cy="205224"/>
      </dsp:txXfrm>
    </dsp:sp>
    <dsp:sp modelId="{0021377B-D94B-4994-9521-B7AB7495EF61}">
      <dsp:nvSpPr>
        <dsp:cNvPr id="0" name=""/>
        <dsp:cNvSpPr/>
      </dsp:nvSpPr>
      <dsp:spPr>
        <a:xfrm>
          <a:off x="975380" y="1010054"/>
          <a:ext cx="1239128" cy="771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正式调查</a:t>
          </a:r>
        </a:p>
      </dsp:txBody>
      <dsp:txXfrm>
        <a:off x="997973" y="1032647"/>
        <a:ext cx="1193942" cy="726207"/>
      </dsp:txXfrm>
    </dsp:sp>
    <dsp:sp modelId="{8A785F8D-28FA-45E6-AC90-7D7CE942187F}">
      <dsp:nvSpPr>
        <dsp:cNvPr id="0" name=""/>
        <dsp:cNvSpPr/>
      </dsp:nvSpPr>
      <dsp:spPr>
        <a:xfrm rot="5400000">
          <a:off x="1448356" y="1800993"/>
          <a:ext cx="293177" cy="3518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 rot="-5400000">
        <a:off x="1489402" y="1830311"/>
        <a:ext cx="211087" cy="205224"/>
      </dsp:txXfrm>
    </dsp:sp>
    <dsp:sp modelId="{4517A792-00BD-4EB0-BEAF-2E2CE2392393}">
      <dsp:nvSpPr>
        <dsp:cNvPr id="0" name=""/>
        <dsp:cNvSpPr/>
      </dsp:nvSpPr>
      <dsp:spPr>
        <a:xfrm>
          <a:off x="941628" y="2172351"/>
          <a:ext cx="1306633" cy="754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质量控制</a:t>
          </a:r>
        </a:p>
      </dsp:txBody>
      <dsp:txXfrm>
        <a:off x="963730" y="2194453"/>
        <a:ext cx="1262429" cy="710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CD73D-592A-4027-AE16-8EADD05C8052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055DF-F056-4745-B13F-8313F88A65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94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157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CF408-CBAB-4BB9-134A-53B8F120E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CB6FCA-47E8-13FB-BDC1-68949C739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FB0772-531C-57BA-1323-C49786DF0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2488BD-CC38-851B-888A-085068DC9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181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F0DC7-FEEB-39FD-7DBE-9417E7DF8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085FA2-C8E3-0A1C-7C6F-8ADFA9773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84147E-C957-C6BF-AFF6-AAF7C7580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1F34DD-6C45-1691-4B0A-656769B42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073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2C1B0-1418-FC31-5328-3EF6AB1B4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050D3D-6CD6-ACFA-D3AB-4888B4A2B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9C5F21-750A-334D-4975-A3A4E9651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B76D3-8E30-3429-E084-90FD84D9F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206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62FC6-26D9-FE68-A2A4-621384523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9D1460-8899-70FF-0459-31DC6BB0F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73AD16-1A6A-321D-B798-761F98346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4D776-C6F7-DE64-5CF0-A641E294A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865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9282E-4296-95E2-3098-6DF672B6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B4F09F-2D66-5062-3CAF-3751C0C90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3897A8E-7E0F-1056-B139-B8AE09D6C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3245B4-D9F9-590D-D3D5-64F71D815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355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5BD24-2B20-6DC5-B127-DFC16CD5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FC1418-ED82-6456-B316-02526CDDE7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575C4E-C765-96C3-1388-69050F11A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7B6B18-8C20-59FF-D998-F32FAD013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904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24E77-068A-2687-A6BF-C124F148C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66F07F-5972-549E-AB63-5AA452719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3EEE82C-8DD9-5BA9-90E4-36EC92094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72665A-6D86-9CE0-CADC-1BF56FC95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085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55585-6F06-87A4-93D3-11A6EF79D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D74C77-8A20-486A-C4EE-BCB67A673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8A9AC5-58E3-3A53-D5AB-79E0FBE69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A7FF1A-E53F-D7D7-1BB2-A74F5D12F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710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A08AF-5F15-FADE-1E54-AAA864411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6764FD-52E7-80BD-6A8C-E78D24A69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0E8547-6ACE-6146-3AA3-8ED2E0A4C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84981C-FBFA-8A7B-4EED-98BC8E63D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750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AA810-C12F-CF32-5674-4D83D0D73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A20C95-5B15-D533-60A7-CA4A1F0C5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2DBE67-9E54-AED0-0EA0-0B8DA36B8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08066E-A870-7E41-F704-3C6DB1A14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2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D66CA-9DF7-9F2B-F95D-336C4680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DA2E54-4B26-80D8-1E38-5DC544256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418731-798C-8C55-C4D9-1BB12BDB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905618-1A4C-23ED-DFE8-9D9FEA17C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595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4BB1-E7ED-303A-C908-EB61B487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E55EC8-B762-75DE-A367-2A2678DB7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33F914-C1D7-34FB-BF21-98B23F53D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8C5A13-0398-D4B2-075D-146DE6480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786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F1781-A48F-ACE9-C6DB-9D24D722F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1D120D-DBFA-5810-96A5-5CCFF2BBA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310991B-C1E1-8134-7D99-A93749DF2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29007B-E1A9-6E3F-1322-76A96119F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287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B8578-EA8C-7F37-E92B-258FB42D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D63292-D6AC-4541-8929-21737A45E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8DCE8A-E2C2-6E87-845F-92F7FAEEF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2D3698-146B-BD74-1A31-AF6BF06DC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427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023FD-D071-62B5-E047-7FE93894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60B2F9-0B39-C619-1550-329CC9A17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FFF104-AF79-7844-DF9C-306579C09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3D00B1-5BA2-C80D-4170-4C7450CBB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827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FE61-0595-6523-805F-1AF6357EA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E4A951-07F1-2A85-F10E-51D66DBAE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A95670-9808-6E7B-C619-9876F047B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006C89-5D3B-00BD-330B-D9A9E4D86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59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A95F-4AC5-55F9-ED90-7ABC19C1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07C40D-5A35-A87A-63B3-03DBD54A9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CF2B63-4BA5-87BF-24F3-FEE888538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637EAE-4B15-E1A7-CCD8-D85B376905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3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41A0-B03A-EFC1-5CB2-C695063A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FB3274-025C-B990-A3BD-B6F079A06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EEB359-C9B4-167D-5AF5-4AD217D97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E53869-616E-B7EC-30A8-E8E76FFF1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573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6FD2-2F6B-1547-44DB-56467BAD7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CEFE0C-CC95-BFD7-A9B4-AE75990BF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E6C90D-607B-7C32-26B0-D5DDB660F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E7860B-E6E8-850C-51C3-512164A9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41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4332A-DB85-61EA-54C1-9CAABE09F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4805E3-449C-3B38-5D77-E64D77E5C6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F99834-0FD0-60B7-7E76-490EAD117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F506EE-62AF-8219-FCDE-EC837ECE5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85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6A7B0-1286-52FA-2A80-1E34197F0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A8A7BB-B181-364E-DDC1-87ECABD7C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0649D1-6FDE-32FE-65BC-D17BE1330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788E29-B7E9-E812-C392-3CFD276FF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923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53C86-F486-E9FA-3344-A04ECFF98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ED0813-9597-A741-4EF7-9CEC65687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B71381-6702-28B1-3E71-C06C96EF5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CF78AA-4190-D426-AE45-9B698BC60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830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E37F-C2FF-BA71-C70F-C42EA6CDF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98E4BC-F181-86B8-2043-FBAF82BA2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9EB0296-0929-1B51-82B0-D5A719590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EFBF26-0848-FF3A-4459-690862A8D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6055DF-F056-4745-B13F-8313F88A65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50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DBA13-EBD2-4B7F-499B-FF69E8547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966599-C4BF-8657-7E41-2480BA3B5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D0B9F5-0846-D029-32D5-83AF083E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14D1A-68F7-0FC1-B2AD-EA0914C7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4E3AD4-39E3-D906-4FB8-72F32870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005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3826D-9873-91DD-055F-6453920C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3BA665-8A9E-9057-F9C3-33DB6C856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A6FE8-F879-015F-A3A8-F58659B0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CD8E35-642F-A4BD-0BC3-5EBF9AE4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D19441-72DE-DFBC-DC72-775F3B48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76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847382-F02C-4D5D-B2B0-75C77ACD26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637C0F-E94C-05B3-3547-07B26468C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4D09F0-129B-BCEC-2707-9218E668A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2654B-520D-8B37-B282-9B10632F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ABBD77-780B-D105-A39A-885B87E9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69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E3AECE-3CA1-A8FA-94F3-8076EE0C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F3892-D6EB-F6CC-FFED-DCB086D10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CBD93-0E88-0DA1-51E2-FA0E2E91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6D752B-213F-731E-6345-B7259DF6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5AEEC1-6340-4DFF-F8B6-022DAAC5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7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E76B4-BFAF-DB7C-FA33-B2FA81ABE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523EC-830C-319F-5F77-EE58252FD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68FCDD-63DE-F1A2-82BA-C5B424E49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DE7BDF-D859-9CF3-B724-26D6B9A2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48DBF3-84E6-74EF-3A97-46B46B59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86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050D9-D61E-9484-6116-24334FDA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CA007-CB6C-52B4-D8C6-EE8EEDBC23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DD253-4EC0-A988-C211-0FAB8363D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F786A9-AE20-0AD0-CCAE-896B45B18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ABEF7B-D1A6-483D-46A2-C155A39FF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C9FFC3-9A1F-CCB3-FF57-E934FFED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42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EB856-EEFA-0068-513A-0F67A0BF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12DED6-B909-FC47-5B6A-2B33D92C6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E1811B-40BE-8408-BF28-0ACC09E77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AD3E84-7CDC-90FB-1D60-EDC493B1F7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46FCD1-CABB-DC63-0908-08A8E61C95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98B1A5-3965-CC42-08BD-7F4E55736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37ACA6-888F-3435-909C-37BBBE20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83B357-608B-2245-7401-B1840DA6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89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CBB80-B45F-40C0-F2D3-A1375249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4E3E38-E469-18F4-00C9-D4FA7BCD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FBCDCA-C5E9-43B4-186B-90A27D77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47EE8D-6258-FA53-0358-A48408BD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54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7B670D-923E-14CB-2494-C28639432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0ACBE5-5D7D-E644-C066-EA5CD8F1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12718B-67E4-5AFF-E981-DD57F40C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9E839-7D99-65BC-24AA-37340B80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01C4F4-8C82-0A8E-3556-C5AF07040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0C8D15-B6BA-E1A1-F9DB-6F9729FCC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79C9AF-2BA6-A03F-D480-A592F8C7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A41179-8C57-1BB8-D3B3-400CCAD8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58C613-B35B-B37E-C451-17A1E56CB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06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D61B5-8E0C-BBC5-EA22-48D41A73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808311-5959-6C4F-B336-3CA25BA04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96CAA2-BE33-B249-3B69-AD4900ADE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B7E008-1AB5-F54A-C532-B3ADFB215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B8900C-261E-B59E-27C6-EE342A34A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F2D818-6571-DCB2-E816-E76CED1F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95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3E5B11-8E28-28E0-7E29-BDD44BF2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07357D-59FB-8847-0139-69E9BDC6A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657E8-F2BC-D595-1235-629112DEB5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93EE7-27FF-4029-848E-3520C3426A97}" type="datetimeFigureOut">
              <a:rPr lang="zh-CN" altLang="en-US" smtClean="0"/>
              <a:t>2025/3/29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F7A1F-3A59-83A7-A8E8-D85230C2DD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064CF0-2637-3E89-6B42-5C92297C3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9ACDF-77B9-495A-AE3E-5764C1B100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5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diagramData" Target="../diagrams/data1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microsoft.com/office/2007/relationships/diagramDrawing" Target="../diagrams/drawing1.xml"/><Relationship Id="rId5" Type="http://schemas.openxmlformats.org/officeDocument/2006/relationships/image" Target="../media/image1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2.png"/><Relationship Id="rId9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20.png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chart" Target="../charts/chart3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F7B37659-ECCB-8CA9-E783-9818D2812F4D}"/>
              </a:ext>
            </a:extLst>
          </p:cNvPr>
          <p:cNvSpPr/>
          <p:nvPr/>
        </p:nvSpPr>
        <p:spPr>
          <a:xfrm>
            <a:off x="298174" y="0"/>
            <a:ext cx="11893826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84000">
                <a:srgbClr val="57AEEE">
                  <a:alpha val="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F81F5F64-F06E-3D57-5E03-9BA2A16A0E21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04497B88-1A65-379E-06D6-BAD858BA0328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60E0AB1A-2CDA-650C-BD81-EBD7A8D908F8}"/>
              </a:ext>
            </a:extLst>
          </p:cNvPr>
          <p:cNvSpPr/>
          <p:nvPr/>
        </p:nvSpPr>
        <p:spPr>
          <a:xfrm>
            <a:off x="464129" y="6577643"/>
            <a:ext cx="11876957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EB41B1B4-B6F6-706B-A763-D951EB898CF7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矩形: 剪去对角 341">
            <a:extLst>
              <a:ext uri="{FF2B5EF4-FFF2-40B4-BE49-F238E27FC236}">
                <a16:creationId xmlns:a16="http://schemas.microsoft.com/office/drawing/2014/main" id="{7554BA27-AD56-DFE5-E074-D5F8E6DC8F49}"/>
              </a:ext>
            </a:extLst>
          </p:cNvPr>
          <p:cNvSpPr/>
          <p:nvPr/>
        </p:nvSpPr>
        <p:spPr>
          <a:xfrm flipH="1">
            <a:off x="415933" y="3107895"/>
            <a:ext cx="6453527" cy="1923393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D9C30A91-CFC4-C84A-7011-DB61354A211F}"/>
              </a:ext>
            </a:extLst>
          </p:cNvPr>
          <p:cNvSpPr txBox="1"/>
          <p:nvPr/>
        </p:nvSpPr>
        <p:spPr>
          <a:xfrm>
            <a:off x="459778" y="241254"/>
            <a:ext cx="108637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ln w="22225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28000"/>
                        </a:schemeClr>
                      </a:gs>
                      <a:gs pos="64000">
                        <a:schemeClr val="bg1">
                          <a:lumMod val="97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45000">
                      <a:srgbClr val="B03BF2">
                        <a:alpha val="8000"/>
                      </a:srgbClr>
                    </a:gs>
                    <a:gs pos="64000">
                      <a:srgbClr val="73D0FE">
                        <a:alpha val="0"/>
                      </a:srgbClr>
                    </a:gs>
                    <a:gs pos="16000">
                      <a:srgbClr val="73D0FE">
                        <a:alpha val="51000"/>
                      </a:srgbClr>
                    </a:gs>
                  </a:gsLst>
                  <a:lin ang="5400000" scaled="0"/>
                  <a:tileRect/>
                </a:gradFill>
                <a:latin typeface="Krona One" panose="02010605030500060004" pitchFamily="2" charset="0"/>
                <a:ea typeface="YouSheBiaoTiYuan" panose="00000500000000000000" pitchFamily="50" charset="-122"/>
              </a:rPr>
              <a:t>DOUYIN</a:t>
            </a:r>
            <a:endParaRPr lang="zh-CN" altLang="en-US" sz="16600" dirty="0"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  <a:alpha val="28000"/>
                      </a:schemeClr>
                    </a:gs>
                    <a:gs pos="64000">
                      <a:schemeClr val="bg1">
                        <a:lumMod val="97000"/>
                        <a:alpha val="0"/>
                      </a:schemeClr>
                    </a:gs>
                  </a:gsLst>
                  <a:lin ang="5400000" scaled="1"/>
                </a:gradFill>
              </a:ln>
              <a:gradFill flip="none" rotWithShape="1">
                <a:gsLst>
                  <a:gs pos="45000">
                    <a:srgbClr val="B03BF2">
                      <a:alpha val="8000"/>
                    </a:srgbClr>
                  </a:gs>
                  <a:gs pos="64000">
                    <a:srgbClr val="73D0FE">
                      <a:alpha val="0"/>
                    </a:srgbClr>
                  </a:gs>
                  <a:gs pos="16000">
                    <a:srgbClr val="73D0FE">
                      <a:alpha val="51000"/>
                    </a:srgbClr>
                  </a:gs>
                </a:gsLst>
                <a:lin ang="5400000" scaled="0"/>
                <a:tileRect/>
              </a:gradFill>
              <a:latin typeface="Krona One" panose="02010605030500060004" pitchFamily="2" charset="0"/>
              <a:ea typeface="YouSheBiaoTiYuan" panose="00000500000000000000" pitchFamily="50" charset="-122"/>
            </a:endParaRPr>
          </a:p>
        </p:txBody>
      </p:sp>
      <p:pic>
        <p:nvPicPr>
          <p:cNvPr id="341" name="图片 340">
            <a:extLst>
              <a:ext uri="{FF2B5EF4-FFF2-40B4-BE49-F238E27FC236}">
                <a16:creationId xmlns:a16="http://schemas.microsoft.com/office/drawing/2014/main" id="{A3792B98-1B74-F186-94D1-E8CFDA3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7" r="32852"/>
          <a:stretch/>
        </p:blipFill>
        <p:spPr>
          <a:xfrm>
            <a:off x="6869461" y="979989"/>
            <a:ext cx="4732421" cy="59708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3F7F565-F6B5-CC52-7A33-AED0D09A81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6258911" y="1669153"/>
            <a:ext cx="5186856" cy="3446670"/>
          </a:xfrm>
          <a:prstGeom prst="rect">
            <a:avLst/>
          </a:prstGeom>
        </p:spPr>
      </p:pic>
      <p:sp>
        <p:nvSpPr>
          <p:cNvPr id="344" name="文本框 343">
            <a:extLst>
              <a:ext uri="{FF2B5EF4-FFF2-40B4-BE49-F238E27FC236}">
                <a16:creationId xmlns:a16="http://schemas.microsoft.com/office/drawing/2014/main" id="{4702214A-3CED-1D99-AB5C-608A24246EDA}"/>
              </a:ext>
            </a:extLst>
          </p:cNvPr>
          <p:cNvSpPr txBox="1"/>
          <p:nvPr/>
        </p:nvSpPr>
        <p:spPr>
          <a:xfrm>
            <a:off x="590118" y="3392488"/>
            <a:ext cx="6453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137E4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主播</a:t>
            </a:r>
            <a:r>
              <a:rPr lang="en-US" altLang="zh-CN" sz="4000" b="1" dirty="0">
                <a:solidFill>
                  <a:srgbClr val="0137E4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 “</a:t>
            </a:r>
            <a:r>
              <a:rPr lang="zh-CN" altLang="en-US" sz="4000" b="1" dirty="0">
                <a:solidFill>
                  <a:srgbClr val="0137E4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塌房</a:t>
            </a:r>
            <a:r>
              <a:rPr lang="en-US" altLang="zh-CN" sz="4000" b="1" dirty="0">
                <a:solidFill>
                  <a:srgbClr val="0137E4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” </a:t>
            </a:r>
            <a:r>
              <a:rPr lang="zh-CN" altLang="en-US" sz="4000" b="1" dirty="0">
                <a:solidFill>
                  <a:srgbClr val="0137E4"/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/>
              </a:rPr>
              <a:t>下消费偏好与带货提质策略</a:t>
            </a:r>
          </a:p>
        </p:txBody>
      </p:sp>
    </p:spTree>
    <p:extLst>
      <p:ext uri="{BB962C8B-B14F-4D97-AF65-F5344CB8AC3E}">
        <p14:creationId xmlns:p14="http://schemas.microsoft.com/office/powerpoint/2010/main" val="2560864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10CE5-03FC-E521-A271-CB6789A8B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AC3A5D82-53BC-175C-F30F-DE5A7C27979F}"/>
              </a:ext>
            </a:extLst>
          </p:cNvPr>
          <p:cNvSpPr/>
          <p:nvPr/>
        </p:nvSpPr>
        <p:spPr>
          <a:xfrm>
            <a:off x="309232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640F25FC-691A-0196-35EE-481F4C7CC5DA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5F810FA9-24B5-35C0-4B19-13DC356EF7F7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EDD248CF-CB64-7562-770C-EFEB6493DEE7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2D6F0707-F83B-845A-1A37-C8E66FE1DB1E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411D858-89AD-D422-3DA7-243399B84B85}"/>
              </a:ext>
            </a:extLst>
          </p:cNvPr>
          <p:cNvSpPr/>
          <p:nvPr/>
        </p:nvSpPr>
        <p:spPr>
          <a:xfrm flipH="1">
            <a:off x="482261" y="503097"/>
            <a:ext cx="122419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7046493-5F6F-B890-0852-08955F7EAB68}"/>
              </a:ext>
            </a:extLst>
          </p:cNvPr>
          <p:cNvSpPr/>
          <p:nvPr/>
        </p:nvSpPr>
        <p:spPr>
          <a:xfrm flipH="1">
            <a:off x="1157347" y="1065654"/>
            <a:ext cx="1209007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954E6FC-ECAD-763D-5EC8-254BC79BC0AF}"/>
              </a:ext>
            </a:extLst>
          </p:cNvPr>
          <p:cNvSpPr/>
          <p:nvPr/>
        </p:nvSpPr>
        <p:spPr>
          <a:xfrm flipH="1">
            <a:off x="265682" y="406812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9E0AEB-B0E9-BB21-8B9C-8AD45EF5A791}"/>
              </a:ext>
            </a:extLst>
          </p:cNvPr>
          <p:cNvSpPr txBox="1"/>
          <p:nvPr/>
        </p:nvSpPr>
        <p:spPr>
          <a:xfrm>
            <a:off x="604683" y="537300"/>
            <a:ext cx="2727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2.3  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调查方式</a:t>
            </a:r>
          </a:p>
        </p:txBody>
      </p:sp>
      <p:sp>
        <p:nvSpPr>
          <p:cNvPr id="12" name="矩形: 剪去对角 11">
            <a:extLst>
              <a:ext uri="{FF2B5EF4-FFF2-40B4-BE49-F238E27FC236}">
                <a16:creationId xmlns:a16="http://schemas.microsoft.com/office/drawing/2014/main" id="{2F6A487A-3411-B667-8B4A-A1524D128EBA}"/>
              </a:ext>
            </a:extLst>
          </p:cNvPr>
          <p:cNvSpPr/>
          <p:nvPr/>
        </p:nvSpPr>
        <p:spPr>
          <a:xfrm flipH="1">
            <a:off x="949772" y="1318704"/>
            <a:ext cx="1629391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83848DC9-BF4C-37B7-8611-7042343A3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85582"/>
            <a:ext cx="1399309" cy="1399309"/>
          </a:xfrm>
          <a:prstGeom prst="rect">
            <a:avLst/>
          </a:prstGeom>
        </p:spPr>
      </p:pic>
      <p:sp>
        <p:nvSpPr>
          <p:cNvPr id="10" name="矩形: 剪去对角 9">
            <a:extLst>
              <a:ext uri="{FF2B5EF4-FFF2-40B4-BE49-F238E27FC236}">
                <a16:creationId xmlns:a16="http://schemas.microsoft.com/office/drawing/2014/main" id="{7349A4BE-2CE5-926B-20AE-3E3D1C98B587}"/>
              </a:ext>
            </a:extLst>
          </p:cNvPr>
          <p:cNvSpPr/>
          <p:nvPr/>
        </p:nvSpPr>
        <p:spPr>
          <a:xfrm flipH="1">
            <a:off x="5094593" y="1285404"/>
            <a:ext cx="1629391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剪去对角 10">
            <a:extLst>
              <a:ext uri="{FF2B5EF4-FFF2-40B4-BE49-F238E27FC236}">
                <a16:creationId xmlns:a16="http://schemas.microsoft.com/office/drawing/2014/main" id="{B3154095-EFE7-7612-AC0F-B6D40A3657C9}"/>
              </a:ext>
            </a:extLst>
          </p:cNvPr>
          <p:cNvSpPr/>
          <p:nvPr/>
        </p:nvSpPr>
        <p:spPr>
          <a:xfrm flipH="1">
            <a:off x="9554418" y="1292469"/>
            <a:ext cx="1629391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E3FEEE-4432-0909-011C-034031A4A2D7}"/>
              </a:ext>
            </a:extLst>
          </p:cNvPr>
          <p:cNvSpPr txBox="1"/>
          <p:nvPr/>
        </p:nvSpPr>
        <p:spPr>
          <a:xfrm>
            <a:off x="1137415" y="1339579"/>
            <a:ext cx="1466689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文献阅读法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FFD814-2193-2527-431C-02874A36F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30" y="2014201"/>
            <a:ext cx="3972737" cy="135150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8ECC102-0261-544B-F1E0-F08602716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47" y="2759933"/>
            <a:ext cx="3916252" cy="18601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30FAA5E-4A01-2A8D-93B5-FE2B722AE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76" y="4049416"/>
            <a:ext cx="3787215" cy="198693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1A530B0-5C6C-60F2-4965-9A7C8D9A77B5}"/>
              </a:ext>
            </a:extLst>
          </p:cNvPr>
          <p:cNvSpPr txBox="1"/>
          <p:nvPr/>
        </p:nvSpPr>
        <p:spPr>
          <a:xfrm>
            <a:off x="5266155" y="1295424"/>
            <a:ext cx="1474075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问卷调查法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57F3E9-5C5E-0F8E-26B1-1593106DBEB3}"/>
              </a:ext>
            </a:extLst>
          </p:cNvPr>
          <p:cNvSpPr txBox="1"/>
          <p:nvPr/>
        </p:nvSpPr>
        <p:spPr>
          <a:xfrm>
            <a:off x="9912537" y="1311192"/>
            <a:ext cx="1287518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访谈法</a:t>
            </a: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id="{1DAF8A2B-EDFC-3F09-1952-9079640E2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7374553"/>
              </p:ext>
            </p:extLst>
          </p:nvPr>
        </p:nvGraphicFramePr>
        <p:xfrm>
          <a:off x="4213323" y="2087543"/>
          <a:ext cx="3189890" cy="2927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02047155-7B9D-0FA6-5EF3-A34DCA04CBE1}"/>
              </a:ext>
            </a:extLst>
          </p:cNvPr>
          <p:cNvSpPr txBox="1"/>
          <p:nvPr/>
        </p:nvSpPr>
        <p:spPr>
          <a:xfrm>
            <a:off x="6723984" y="2028588"/>
            <a:ext cx="2149366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173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份有效填写，回收率</a:t>
            </a:r>
            <a:r>
              <a:rPr lang="en-US" altLang="zh-CN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86.5%</a:t>
            </a:r>
            <a:endParaRPr lang="zh-CN" altLang="en-US" dirty="0">
              <a:solidFill>
                <a:srgbClr val="FF0000"/>
              </a:solidFill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1EB518B-59D5-F57B-1807-4E7353D03BD0}"/>
              </a:ext>
            </a:extLst>
          </p:cNvPr>
          <p:cNvSpPr txBox="1"/>
          <p:nvPr/>
        </p:nvSpPr>
        <p:spPr>
          <a:xfrm>
            <a:off x="6766513" y="3078263"/>
            <a:ext cx="2149366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全国范围内调查，范围广泛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F78F489-3F16-E077-D024-B9734A7078FB}"/>
              </a:ext>
            </a:extLst>
          </p:cNvPr>
          <p:cNvSpPr txBox="1"/>
          <p:nvPr/>
        </p:nvSpPr>
        <p:spPr>
          <a:xfrm>
            <a:off x="6766513" y="4140294"/>
            <a:ext cx="2343166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共发放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650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份问卷，回收有效问卷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540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份，有效回收率</a:t>
            </a:r>
            <a:r>
              <a:rPr lang="en-US" altLang="zh-CN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87.1%</a:t>
            </a:r>
            <a:endParaRPr lang="zh-CN" altLang="en-US" dirty="0">
              <a:solidFill>
                <a:srgbClr val="FF0000"/>
              </a:solidFill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pic>
        <p:nvPicPr>
          <p:cNvPr id="41" name="图片 40" descr="2">
            <a:extLst>
              <a:ext uri="{FF2B5EF4-FFF2-40B4-BE49-F238E27FC236}">
                <a16:creationId xmlns:a16="http://schemas.microsoft.com/office/drawing/2014/main" id="{1FED3BE7-7D6B-ABEF-0D58-3431BF7124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8062" y="2043593"/>
            <a:ext cx="2787723" cy="1598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图片 41" descr="1">
            <a:extLst>
              <a:ext uri="{FF2B5EF4-FFF2-40B4-BE49-F238E27FC236}">
                <a16:creationId xmlns:a16="http://schemas.microsoft.com/office/drawing/2014/main" id="{EBFF264B-4F4A-4D2B-0750-EF41C22C4C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2266" y="3783685"/>
            <a:ext cx="2871560" cy="1660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671196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EBAD0-386D-1482-1EDC-4E0481E7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D49DBEFD-DD70-3897-29AF-1C8CAB7D7113}"/>
              </a:ext>
            </a:extLst>
          </p:cNvPr>
          <p:cNvSpPr/>
          <p:nvPr/>
        </p:nvSpPr>
        <p:spPr>
          <a:xfrm>
            <a:off x="354297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8B8B7399-1D50-3F0F-CB7A-D8D841738F8C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10729288-A476-8448-500B-6B2FD5CACB0C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CEC4C5F0-8420-F584-BBC6-FD0E4F6A0517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B12F0E4E-F197-ED4E-0289-8C266B528120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D3516CF-FBF8-62E5-0022-38EA2EA80E84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29918EE-1E07-5DBC-696B-A243F62F8B22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CBD96F3-61DA-ED28-73D6-245567D25968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2B2B04-656C-B583-3BF9-1DB4CA334708}"/>
              </a:ext>
            </a:extLst>
          </p:cNvPr>
          <p:cNvSpPr txBox="1"/>
          <p:nvPr/>
        </p:nvSpPr>
        <p:spPr>
          <a:xfrm>
            <a:off x="600073" y="572824"/>
            <a:ext cx="257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2.4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质量控制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131171C0-8D02-7D48-92C5-5EA37030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B91FD8-2137-9CDB-6A60-509A69DB3C7A}"/>
              </a:ext>
            </a:extLst>
          </p:cNvPr>
          <p:cNvSpPr txBox="1"/>
          <p:nvPr/>
        </p:nvSpPr>
        <p:spPr>
          <a:xfrm>
            <a:off x="803673" y="1668365"/>
            <a:ext cx="2885089" cy="45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01</a:t>
            </a:r>
            <a:r>
              <a:rPr lang="zh-CN" altLang="en-US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数据清洗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3F2E97-3FA5-D32F-943D-F5AACB35D4F1}"/>
              </a:ext>
            </a:extLst>
          </p:cNvPr>
          <p:cNvSpPr txBox="1"/>
          <p:nvPr/>
        </p:nvSpPr>
        <p:spPr>
          <a:xfrm>
            <a:off x="776808" y="3053962"/>
            <a:ext cx="1828558" cy="45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02</a:t>
            </a:r>
            <a:r>
              <a:rPr lang="zh-CN" altLang="en-US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信度检验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8A2B19-77F0-7330-0DB7-4B024E490CEE}"/>
              </a:ext>
            </a:extLst>
          </p:cNvPr>
          <p:cNvSpPr txBox="1"/>
          <p:nvPr/>
        </p:nvSpPr>
        <p:spPr>
          <a:xfrm>
            <a:off x="803673" y="4645256"/>
            <a:ext cx="2275490" cy="45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03</a:t>
            </a:r>
            <a:r>
              <a:rPr lang="zh-CN" altLang="en-US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效度检验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03426C3-CFAB-28CA-4AF5-92AAFBAC2DA6}"/>
              </a:ext>
            </a:extLst>
          </p:cNvPr>
          <p:cNvSpPr/>
          <p:nvPr/>
        </p:nvSpPr>
        <p:spPr>
          <a:xfrm>
            <a:off x="3199155" y="1342696"/>
            <a:ext cx="6180083" cy="118241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B11137-45A5-C3A1-4B64-AF0A4BF3853A}"/>
              </a:ext>
            </a:extLst>
          </p:cNvPr>
          <p:cNvSpPr txBox="1"/>
          <p:nvPr/>
        </p:nvSpPr>
        <p:spPr>
          <a:xfrm>
            <a:off x="3531073" y="1513533"/>
            <a:ext cx="5572767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两部分答题时间分布设置为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200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秒和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100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秒，答题时间远小于规定时间的，设置为无效问卷，删除对应数据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43B4361-87B2-CE33-727A-211C831A9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217" y="4103244"/>
            <a:ext cx="5350134" cy="16391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DDBE52A-BE33-23FE-E798-40326B38350C}"/>
              </a:ext>
            </a:extLst>
          </p:cNvPr>
          <p:cNvSpPr txBox="1"/>
          <p:nvPr/>
        </p:nvSpPr>
        <p:spPr>
          <a:xfrm>
            <a:off x="8344011" y="4368065"/>
            <a:ext cx="3493692" cy="146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量表的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KMO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值为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0.96&gt;0.7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，且在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0.01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水平上显著，由此可以说明数据适合做探索性因子分析</a:t>
            </a:r>
          </a:p>
          <a:p>
            <a:pPr algn="l">
              <a:lnSpc>
                <a:spcPct val="130000"/>
              </a:lnSpc>
            </a:pPr>
            <a:endParaRPr lang="zh-CN" altLang="en-US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B8337539-DDB9-73D8-AF06-EFC3D0318FF9}"/>
              </a:ext>
            </a:extLst>
          </p:cNvPr>
          <p:cNvSpPr/>
          <p:nvPr/>
        </p:nvSpPr>
        <p:spPr>
          <a:xfrm>
            <a:off x="7730359" y="4924097"/>
            <a:ext cx="536027" cy="262758"/>
          </a:xfrm>
          <a:prstGeom prst="rightArrow">
            <a:avLst/>
          </a:prstGeom>
          <a:solidFill>
            <a:srgbClr val="B03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02213E-D895-3B88-4535-961D8D77064B}"/>
              </a:ext>
            </a:extLst>
          </p:cNvPr>
          <p:cNvSpPr txBox="1"/>
          <p:nvPr/>
        </p:nvSpPr>
        <p:spPr>
          <a:xfrm>
            <a:off x="3579150" y="2947837"/>
            <a:ext cx="5565228" cy="1101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信度检测结果为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=0.918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，表明问卷内部一致性好，问卷的可信度可以接受，可以反应真实情况</a:t>
            </a:r>
          </a:p>
          <a:p>
            <a:pPr algn="l">
              <a:lnSpc>
                <a:spcPct val="130000"/>
              </a:lnSpc>
            </a:pPr>
            <a:endParaRPr lang="zh-CN" altLang="en-US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AE81563-7D21-BB1D-C328-D29706D9561D}"/>
              </a:ext>
            </a:extLst>
          </p:cNvPr>
          <p:cNvSpPr/>
          <p:nvPr/>
        </p:nvSpPr>
        <p:spPr>
          <a:xfrm>
            <a:off x="3242441" y="2832538"/>
            <a:ext cx="6180083" cy="1013454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EB334620-A79E-62B8-CEB5-60FF34120FDB}"/>
              </a:ext>
            </a:extLst>
          </p:cNvPr>
          <p:cNvSpPr/>
          <p:nvPr/>
        </p:nvSpPr>
        <p:spPr>
          <a:xfrm>
            <a:off x="2366355" y="1788192"/>
            <a:ext cx="536027" cy="262758"/>
          </a:xfrm>
          <a:prstGeom prst="rightArrow">
            <a:avLst/>
          </a:prstGeom>
          <a:solidFill>
            <a:srgbClr val="B03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02A0929B-F74A-BD30-6FFB-51E3CADDF74C}"/>
              </a:ext>
            </a:extLst>
          </p:cNvPr>
          <p:cNvSpPr/>
          <p:nvPr/>
        </p:nvSpPr>
        <p:spPr>
          <a:xfrm>
            <a:off x="2451115" y="3161378"/>
            <a:ext cx="536027" cy="262758"/>
          </a:xfrm>
          <a:prstGeom prst="rightArrow">
            <a:avLst/>
          </a:prstGeom>
          <a:solidFill>
            <a:srgbClr val="B03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1C66DF6-9CEB-8E83-1D6B-08F89AEFECE3}"/>
              </a:ext>
            </a:extLst>
          </p:cNvPr>
          <p:cNvSpPr/>
          <p:nvPr/>
        </p:nvSpPr>
        <p:spPr>
          <a:xfrm>
            <a:off x="8344011" y="4368065"/>
            <a:ext cx="3406556" cy="1191907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73754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1F978-0E8E-08B0-7D1A-8B402673A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084A5698-1FB4-73E5-47D5-271BCC62C80E}"/>
              </a:ext>
            </a:extLst>
          </p:cNvPr>
          <p:cNvSpPr/>
          <p:nvPr/>
        </p:nvSpPr>
        <p:spPr>
          <a:xfrm>
            <a:off x="336517" y="-18513"/>
            <a:ext cx="11887975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84000">
                <a:srgbClr val="57AEEE">
                  <a:alpha val="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70FB213D-4FF9-96D5-943E-717144C35EA0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AFFA3D0C-A1B9-836E-F7C3-13104A108320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A65FB2E8-47EE-A948-6263-A194EFD66AAE}"/>
              </a:ext>
            </a:extLst>
          </p:cNvPr>
          <p:cNvSpPr/>
          <p:nvPr/>
        </p:nvSpPr>
        <p:spPr>
          <a:xfrm>
            <a:off x="464129" y="6577643"/>
            <a:ext cx="11876957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6953431E-96A8-5034-B49F-C1F256B8C3AE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矩形: 圆角 313">
            <a:extLst>
              <a:ext uri="{FF2B5EF4-FFF2-40B4-BE49-F238E27FC236}">
                <a16:creationId xmlns:a16="http://schemas.microsoft.com/office/drawing/2014/main" id="{16FADBFA-6108-B32A-EC27-0C6FE53A42EA}"/>
              </a:ext>
            </a:extLst>
          </p:cNvPr>
          <p:cNvSpPr/>
          <p:nvPr/>
        </p:nvSpPr>
        <p:spPr>
          <a:xfrm flipH="1">
            <a:off x="2351143" y="884096"/>
            <a:ext cx="2796466" cy="5207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矩形: 圆角 314">
            <a:extLst>
              <a:ext uri="{FF2B5EF4-FFF2-40B4-BE49-F238E27FC236}">
                <a16:creationId xmlns:a16="http://schemas.microsoft.com/office/drawing/2014/main" id="{99F15293-901A-99CD-2C20-479A8E1E27E9}"/>
              </a:ext>
            </a:extLst>
          </p:cNvPr>
          <p:cNvSpPr/>
          <p:nvPr/>
        </p:nvSpPr>
        <p:spPr>
          <a:xfrm flipH="1">
            <a:off x="852089" y="2690402"/>
            <a:ext cx="2796466" cy="1594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CF6F9A-F660-077D-4F58-E830E10D8309}"/>
              </a:ext>
            </a:extLst>
          </p:cNvPr>
          <p:cNvSpPr txBox="1"/>
          <p:nvPr/>
        </p:nvSpPr>
        <p:spPr>
          <a:xfrm>
            <a:off x="1075446" y="2773157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b="1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defRPr>
            </a:lvl1pPr>
          </a:lstStyle>
          <a:p>
            <a:r>
              <a:rPr lang="zh-CN" altLang="en-US" dirty="0"/>
              <a:t>数据分析</a:t>
            </a:r>
          </a:p>
        </p:txBody>
      </p: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A705BCEC-6BE5-5983-B197-E5AAA592859D}"/>
              </a:ext>
            </a:extLst>
          </p:cNvPr>
          <p:cNvSpPr/>
          <p:nvPr/>
        </p:nvSpPr>
        <p:spPr>
          <a:xfrm flipH="1">
            <a:off x="1985708" y="3798662"/>
            <a:ext cx="2796466" cy="1074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6453FFD-4E05-CC3D-3480-47558A64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333" y="3911208"/>
            <a:ext cx="1450199" cy="145019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70CB596-D411-BA1E-B9A0-8B105096C8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0805" y="533208"/>
            <a:ext cx="4950940" cy="495094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2EF65AB-16C9-244F-3EA7-F3BA9BA16F4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rcRect t="20312"/>
          <a:stretch/>
        </p:blipFill>
        <p:spPr>
          <a:xfrm>
            <a:off x="7444816" y="1187938"/>
            <a:ext cx="3153206" cy="3857033"/>
          </a:xfrm>
          <a:prstGeom prst="rect">
            <a:avLst/>
          </a:prstGeom>
        </p:spPr>
      </p:pic>
      <p:sp>
        <p:nvSpPr>
          <p:cNvPr id="54" name="矩形: 剪去对角 53">
            <a:extLst>
              <a:ext uri="{FF2B5EF4-FFF2-40B4-BE49-F238E27FC236}">
                <a16:creationId xmlns:a16="http://schemas.microsoft.com/office/drawing/2014/main" id="{82A410E1-FD15-EF5B-CB58-C2CAFD7D5737}"/>
              </a:ext>
            </a:extLst>
          </p:cNvPr>
          <p:cNvSpPr/>
          <p:nvPr/>
        </p:nvSpPr>
        <p:spPr>
          <a:xfrm flipH="1">
            <a:off x="1231251" y="1921621"/>
            <a:ext cx="2419092" cy="520792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7F85164-0388-6515-095F-A5058E9F127D}"/>
              </a:ext>
            </a:extLst>
          </p:cNvPr>
          <p:cNvSpPr txBox="1"/>
          <p:nvPr/>
        </p:nvSpPr>
        <p:spPr>
          <a:xfrm>
            <a:off x="1392925" y="1921621"/>
            <a:ext cx="2095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抖音美好体" panose="02000800000000000000" pitchFamily="50" charset="-122"/>
                <a:ea typeface="抖音美好体" panose="02000800000000000000" pitchFamily="50" charset="-122"/>
              </a:rPr>
              <a:t>PART   03</a:t>
            </a:r>
            <a:endParaRPr lang="zh-CN" altLang="en-US" sz="3200" dirty="0">
              <a:solidFill>
                <a:schemeClr val="bg1"/>
              </a:solidFill>
              <a:latin typeface="抖音美好体" panose="02000800000000000000" pitchFamily="50" charset="-122"/>
              <a:ea typeface="抖音美好体" panose="020008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06699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89CB2-1750-9D2E-561F-DC1D90FC9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8FDCB75B-5C94-C5FB-8C9B-69723F99C1DE}"/>
              </a:ext>
            </a:extLst>
          </p:cNvPr>
          <p:cNvSpPr/>
          <p:nvPr/>
        </p:nvSpPr>
        <p:spPr>
          <a:xfrm>
            <a:off x="354297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168F485A-AEE7-E353-5A55-5B02F3D1A792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A323DEB-DDC0-97D2-B7A7-6ACDB00F8135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46C5EAD2-EDE9-FFB7-A27E-9C9320056435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919F0942-95AE-1801-C811-22869F98F69E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E02FEA7-2BFF-1A1A-ECD8-1C439C215F1D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15D4519-DAB4-544A-B6FF-7E30F059C9CE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70C4ECF-E95E-3B89-1F56-3753A6D74FF1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D8DC03-DD7D-218D-D16B-14BC4E063804}"/>
              </a:ext>
            </a:extLst>
          </p:cNvPr>
          <p:cNvSpPr txBox="1"/>
          <p:nvPr/>
        </p:nvSpPr>
        <p:spPr>
          <a:xfrm>
            <a:off x="600072" y="572824"/>
            <a:ext cx="3388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3.1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数据分析方法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9D7C0C16-012B-B339-5DA1-5A6D4EF48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F5AFD71-CE24-CBBF-0054-317D022184EE}"/>
              </a:ext>
            </a:extLst>
          </p:cNvPr>
          <p:cNvSpPr/>
          <p:nvPr/>
        </p:nvSpPr>
        <p:spPr>
          <a:xfrm>
            <a:off x="2714675" y="1852750"/>
            <a:ext cx="2622328" cy="47822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" name="图形 7" descr="工具 纯色填充">
            <a:extLst>
              <a:ext uri="{FF2B5EF4-FFF2-40B4-BE49-F238E27FC236}">
                <a16:creationId xmlns:a16="http://schemas.microsoft.com/office/drawing/2014/main" id="{8F6A2E60-3DEE-6F57-CF6F-E8F3959F0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4674" y="3287740"/>
            <a:ext cx="457200" cy="4572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8210542-6483-4623-7B54-DA823852B24C}"/>
              </a:ext>
            </a:extLst>
          </p:cNvPr>
          <p:cNvSpPr/>
          <p:nvPr/>
        </p:nvSpPr>
        <p:spPr>
          <a:xfrm>
            <a:off x="7236372" y="4633546"/>
            <a:ext cx="2622329" cy="47822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EB91B7-3FE4-154A-ABF8-B42080EE409B}"/>
              </a:ext>
            </a:extLst>
          </p:cNvPr>
          <p:cNvSpPr/>
          <p:nvPr/>
        </p:nvSpPr>
        <p:spPr>
          <a:xfrm>
            <a:off x="7236373" y="1866055"/>
            <a:ext cx="2622330" cy="47822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2A2788-4C21-98F4-25E7-4D1222577F7B}"/>
              </a:ext>
            </a:extLst>
          </p:cNvPr>
          <p:cNvSpPr/>
          <p:nvPr/>
        </p:nvSpPr>
        <p:spPr>
          <a:xfrm>
            <a:off x="2714675" y="4653696"/>
            <a:ext cx="2622328" cy="47822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8BEE9C-B89E-85E4-DB76-1579233C8B74}"/>
              </a:ext>
            </a:extLst>
          </p:cNvPr>
          <p:cNvSpPr/>
          <p:nvPr/>
        </p:nvSpPr>
        <p:spPr>
          <a:xfrm>
            <a:off x="2714674" y="3266719"/>
            <a:ext cx="2622329" cy="47822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672EB81-BD52-450C-0DA5-A5BD503977F5}"/>
              </a:ext>
            </a:extLst>
          </p:cNvPr>
          <p:cNvSpPr/>
          <p:nvPr/>
        </p:nvSpPr>
        <p:spPr>
          <a:xfrm>
            <a:off x="7236373" y="3259875"/>
            <a:ext cx="2622330" cy="47822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5" name="图形 14" descr="工具 纯色填充">
            <a:extLst>
              <a:ext uri="{FF2B5EF4-FFF2-40B4-BE49-F238E27FC236}">
                <a16:creationId xmlns:a16="http://schemas.microsoft.com/office/drawing/2014/main" id="{7FFAA341-DAE7-E322-91D6-E4B541F7A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4674" y="1848287"/>
            <a:ext cx="457200" cy="457200"/>
          </a:xfrm>
          <a:prstGeom prst="rect">
            <a:avLst/>
          </a:prstGeom>
        </p:spPr>
      </p:pic>
      <p:pic>
        <p:nvPicPr>
          <p:cNvPr id="16" name="图形 15" descr="工具 纯色填充">
            <a:extLst>
              <a:ext uri="{FF2B5EF4-FFF2-40B4-BE49-F238E27FC236}">
                <a16:creationId xmlns:a16="http://schemas.microsoft.com/office/drawing/2014/main" id="{5DB8A302-784E-312D-E6D2-C41F56194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6372" y="1887076"/>
            <a:ext cx="457200" cy="457200"/>
          </a:xfrm>
          <a:prstGeom prst="rect">
            <a:avLst/>
          </a:prstGeom>
        </p:spPr>
      </p:pic>
      <p:pic>
        <p:nvPicPr>
          <p:cNvPr id="17" name="图形 16" descr="工具 纯色填充">
            <a:extLst>
              <a:ext uri="{FF2B5EF4-FFF2-40B4-BE49-F238E27FC236}">
                <a16:creationId xmlns:a16="http://schemas.microsoft.com/office/drawing/2014/main" id="{6DBE960F-9D02-9C49-72FD-AC4DFBB2D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9796" y="4654714"/>
            <a:ext cx="457200" cy="457200"/>
          </a:xfrm>
          <a:prstGeom prst="rect">
            <a:avLst/>
          </a:prstGeom>
        </p:spPr>
      </p:pic>
      <p:pic>
        <p:nvPicPr>
          <p:cNvPr id="18" name="图形 17" descr="工具 纯色填充">
            <a:extLst>
              <a:ext uri="{FF2B5EF4-FFF2-40B4-BE49-F238E27FC236}">
                <a16:creationId xmlns:a16="http://schemas.microsoft.com/office/drawing/2014/main" id="{33F75BC1-F1D1-0BD9-6937-F6956785A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6372" y="3301045"/>
            <a:ext cx="457200" cy="457200"/>
          </a:xfrm>
          <a:prstGeom prst="rect">
            <a:avLst/>
          </a:prstGeom>
        </p:spPr>
      </p:pic>
      <p:pic>
        <p:nvPicPr>
          <p:cNvPr id="19" name="图形 18" descr="工具 纯色填充">
            <a:extLst>
              <a:ext uri="{FF2B5EF4-FFF2-40B4-BE49-F238E27FC236}">
                <a16:creationId xmlns:a16="http://schemas.microsoft.com/office/drawing/2014/main" id="{040A0C18-FD35-9AD9-B43B-164EB1400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6372" y="4633546"/>
            <a:ext cx="457200" cy="4572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8FA79AC-DFAA-22DB-470C-6258A6644CE0}"/>
              </a:ext>
            </a:extLst>
          </p:cNvPr>
          <p:cNvSpPr txBox="1"/>
          <p:nvPr/>
        </p:nvSpPr>
        <p:spPr>
          <a:xfrm>
            <a:off x="3166996" y="1866055"/>
            <a:ext cx="2182770" cy="45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描述性统计分析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9FC9B2-F968-BAED-B2E9-E05010F55BC1}"/>
              </a:ext>
            </a:extLst>
          </p:cNvPr>
          <p:cNvSpPr txBox="1"/>
          <p:nvPr/>
        </p:nvSpPr>
        <p:spPr>
          <a:xfrm>
            <a:off x="3051966" y="3278249"/>
            <a:ext cx="2369122" cy="45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二元</a:t>
            </a:r>
            <a:r>
              <a:rPr lang="en-US" altLang="zh-CN" sz="2000" dirty="0">
                <a:latin typeface="Times New Roman" panose="02020603050405020304" pitchFamily="18" charset="0"/>
                <a:ea typeface="梦源黑体 CN W14" panose="020B0200000000000000" pitchFamily="34" charset="-122"/>
                <a:cs typeface="Times New Roman" panose="02020603050405020304" pitchFamily="18" charset="0"/>
              </a:rPr>
              <a:t>Logit</a:t>
            </a:r>
            <a:r>
              <a:rPr lang="zh-CN" altLang="en-US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模型分析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A71C7E-876A-3F1B-79A7-03262F1CFE53}"/>
              </a:ext>
            </a:extLst>
          </p:cNvPr>
          <p:cNvSpPr txBox="1"/>
          <p:nvPr/>
        </p:nvSpPr>
        <p:spPr>
          <a:xfrm>
            <a:off x="7790792" y="1852750"/>
            <a:ext cx="1947419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梦源黑体 CN W14" panose="020B0200000000000000" pitchFamily="34" charset="-122"/>
                <a:cs typeface="Times New Roman" panose="02020603050405020304" pitchFamily="18" charset="0"/>
              </a:rPr>
              <a:t>LDA</a:t>
            </a:r>
            <a:r>
              <a:rPr lang="zh-CN" altLang="en-US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模型分析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47767FF-FA89-CC76-1ECA-0E7BBE7BB5B6}"/>
              </a:ext>
            </a:extLst>
          </p:cNvPr>
          <p:cNvSpPr txBox="1"/>
          <p:nvPr/>
        </p:nvSpPr>
        <p:spPr>
          <a:xfrm>
            <a:off x="7823284" y="3244685"/>
            <a:ext cx="1931277" cy="45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结构方程模型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A8B646-59CE-3D03-128A-C6EBC04C864C}"/>
              </a:ext>
            </a:extLst>
          </p:cNvPr>
          <p:cNvSpPr txBox="1"/>
          <p:nvPr/>
        </p:nvSpPr>
        <p:spPr>
          <a:xfrm>
            <a:off x="3288480" y="4652067"/>
            <a:ext cx="2150278" cy="45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灰色关联分析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A96596-123C-08A9-0C31-584E1BD74FE8}"/>
              </a:ext>
            </a:extLst>
          </p:cNvPr>
          <p:cNvSpPr txBox="1"/>
          <p:nvPr/>
        </p:nvSpPr>
        <p:spPr>
          <a:xfrm>
            <a:off x="7640693" y="4637096"/>
            <a:ext cx="2322787" cy="453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K-modes</a:t>
            </a:r>
            <a:r>
              <a:rPr lang="zh-CN" altLang="en-US" sz="20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聚类分析</a:t>
            </a:r>
          </a:p>
        </p:txBody>
      </p:sp>
    </p:spTree>
    <p:extLst>
      <p:ext uri="{BB962C8B-B14F-4D97-AF65-F5344CB8AC3E}">
        <p14:creationId xmlns:p14="http://schemas.microsoft.com/office/powerpoint/2010/main" val="192174970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08D18-324A-5505-1E3B-16D3B1D67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8F440140-8985-006D-19F5-364E3615E328}"/>
              </a:ext>
            </a:extLst>
          </p:cNvPr>
          <p:cNvSpPr/>
          <p:nvPr/>
        </p:nvSpPr>
        <p:spPr>
          <a:xfrm>
            <a:off x="321804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3BE2DE09-C558-62ED-D234-0F3305500209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CA777C7D-4FB0-918D-5300-4069FC5BFBF2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D88B2AD0-39BB-1B01-C3B2-CC06A31065C6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6C9FD062-76FA-0827-3596-046FD7D3CB7C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A82722F-7DE0-3510-E567-95888A066F27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2906992-06C2-995A-ECF8-2E7E67425F42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F8E38C6-14B9-355D-4EC0-FA21B6DF5F58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F28B24-32E1-5DE1-1C39-D671BDAF0301}"/>
              </a:ext>
            </a:extLst>
          </p:cNvPr>
          <p:cNvSpPr txBox="1"/>
          <p:nvPr/>
        </p:nvSpPr>
        <p:spPr>
          <a:xfrm>
            <a:off x="600072" y="572824"/>
            <a:ext cx="387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3.2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描述性统计分析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824E902C-5074-5FB2-27DA-056ACA80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FEEDEFE-4493-7805-78CC-26E7CA4F2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400042"/>
              </p:ext>
            </p:extLst>
          </p:nvPr>
        </p:nvGraphicFramePr>
        <p:xfrm>
          <a:off x="993942" y="1431230"/>
          <a:ext cx="3453633" cy="187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图片 6" descr="4e5f370bc898f2752db96f2220273ae">
            <a:extLst>
              <a:ext uri="{FF2B5EF4-FFF2-40B4-BE49-F238E27FC236}">
                <a16:creationId xmlns:a16="http://schemas.microsoft.com/office/drawing/2014/main" id="{C768DE29-6C5A-3DD8-CBAB-58283D6DC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44" y="4144014"/>
            <a:ext cx="3453633" cy="1879638"/>
          </a:xfrm>
          <a:prstGeom prst="rect">
            <a:avLst/>
          </a:prstGeom>
        </p:spPr>
      </p:pic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B3878901-EF6A-14A9-2DD6-70B368DAD6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8861601"/>
              </p:ext>
            </p:extLst>
          </p:nvPr>
        </p:nvGraphicFramePr>
        <p:xfrm>
          <a:off x="7295110" y="3863382"/>
          <a:ext cx="2454275" cy="216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F152A9B8-D661-3FB9-056A-74C7DC33F2C7}"/>
              </a:ext>
            </a:extLst>
          </p:cNvPr>
          <p:cNvSpPr txBox="1"/>
          <p:nvPr/>
        </p:nvSpPr>
        <p:spPr>
          <a:xfrm>
            <a:off x="4598276" y="1898787"/>
            <a:ext cx="1905560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大部分人在抖音购买过商品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66120-8D8E-B4DB-2F01-C2BFF3C3A555}"/>
              </a:ext>
            </a:extLst>
          </p:cNvPr>
          <p:cNvSpPr txBox="1"/>
          <p:nvPr/>
        </p:nvSpPr>
        <p:spPr>
          <a:xfrm>
            <a:off x="4561490" y="4477407"/>
            <a:ext cx="2117834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主播的</a:t>
            </a:r>
            <a:r>
              <a:rPr lang="zh-CN" altLang="en-US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专业性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和大家对主播的</a:t>
            </a:r>
            <a:r>
              <a:rPr lang="zh-CN" altLang="en-US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信任度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影响较大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0CCB60F-07D0-A460-D3A3-B84BE5812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6784" y="1356895"/>
            <a:ext cx="3846942" cy="21602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B7BC1B-6ACF-359D-5C2E-1C41669D7FC1}"/>
              </a:ext>
            </a:extLst>
          </p:cNvPr>
          <p:cNvSpPr txBox="1"/>
          <p:nvPr/>
        </p:nvSpPr>
        <p:spPr>
          <a:xfrm>
            <a:off x="10344636" y="1745628"/>
            <a:ext cx="1766453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购买</a:t>
            </a:r>
            <a:r>
              <a:rPr lang="zh-CN" altLang="en-US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服饰鞋帽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家居产品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的用户较多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E0C4BA7-E0B8-E436-3555-D0A5C78B5A4A}"/>
              </a:ext>
            </a:extLst>
          </p:cNvPr>
          <p:cNvSpPr txBox="1"/>
          <p:nvPr/>
        </p:nvSpPr>
        <p:spPr>
          <a:xfrm>
            <a:off x="10011103" y="4219903"/>
            <a:ext cx="1968009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18-35</a:t>
            </a:r>
            <a:r>
              <a:rPr lang="zh-CN" altLang="en-US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岁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的受访者更习惯在抖音购物</a:t>
            </a:r>
          </a:p>
        </p:txBody>
      </p:sp>
    </p:spTree>
    <p:extLst>
      <p:ext uri="{BB962C8B-B14F-4D97-AF65-F5344CB8AC3E}">
        <p14:creationId xmlns:p14="http://schemas.microsoft.com/office/powerpoint/2010/main" val="340215336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0ECBF-DE51-5D28-87D1-13818229B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76B03FFA-4046-ED48-D816-F8D5201745E4}"/>
              </a:ext>
            </a:extLst>
          </p:cNvPr>
          <p:cNvSpPr/>
          <p:nvPr/>
        </p:nvSpPr>
        <p:spPr>
          <a:xfrm>
            <a:off x="354297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37889E3C-8EB1-5D31-A5D3-DF919D0F68A0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640CFB33-1DB2-DF99-8EEB-F8200E1182E1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337F8F7E-D704-CA9B-BDB5-DDB0E7B34669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7B1F1B78-5020-EEB3-83E1-009FB86F3B68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2C3E641-EA16-5FEC-758C-07AA2563F387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CA08292-CEEF-3BFA-4564-C5B848A19DB0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70A8DAE-5803-8DA4-D3A6-FD75D2E264CF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48372A-4311-57A4-6089-81A1EE906617}"/>
              </a:ext>
            </a:extLst>
          </p:cNvPr>
          <p:cNvSpPr txBox="1"/>
          <p:nvPr/>
        </p:nvSpPr>
        <p:spPr>
          <a:xfrm>
            <a:off x="600072" y="572824"/>
            <a:ext cx="3541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3.3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</a:t>
            </a:r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LDA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模型分析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58082508-47B3-59F1-C2B6-C0E2F17F6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39D388-2116-BF4F-C7C0-AAC4F5BFC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36" y="1767890"/>
            <a:ext cx="2196223" cy="2196223"/>
          </a:xfrm>
          <a:prstGeom prst="rect">
            <a:avLst/>
          </a:prstGeo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8F516C9-C309-BD20-6A61-D3DF412C0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210498"/>
              </p:ext>
            </p:extLst>
          </p:nvPr>
        </p:nvGraphicFramePr>
        <p:xfrm>
          <a:off x="735897" y="1278226"/>
          <a:ext cx="3787694" cy="1995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椭圆 8">
            <a:extLst>
              <a:ext uri="{FF2B5EF4-FFF2-40B4-BE49-F238E27FC236}">
                <a16:creationId xmlns:a16="http://schemas.microsoft.com/office/drawing/2014/main" id="{D36F330D-5DAF-C681-37FE-A5C8D26624B6}"/>
              </a:ext>
            </a:extLst>
          </p:cNvPr>
          <p:cNvSpPr/>
          <p:nvPr/>
        </p:nvSpPr>
        <p:spPr>
          <a:xfrm>
            <a:off x="600072" y="3823941"/>
            <a:ext cx="3410607" cy="1203435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algn="just"/>
            <a:r>
              <a:rPr lang="zh-CN" altLang="en-US" dirty="0">
                <a:solidFill>
                  <a:schemeClr val="tx1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消费者对于</a:t>
            </a:r>
            <a:r>
              <a:rPr lang="zh-CN" altLang="en-US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家居产品</a:t>
            </a:r>
            <a:r>
              <a:rPr lang="zh-CN" altLang="en-US" dirty="0">
                <a:solidFill>
                  <a:schemeClr val="tx1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的认可程度较高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760D433-3AAB-CAF2-62CB-3B4D2DE2F417}"/>
              </a:ext>
            </a:extLst>
          </p:cNvPr>
          <p:cNvSpPr/>
          <p:nvPr/>
        </p:nvSpPr>
        <p:spPr>
          <a:xfrm>
            <a:off x="4479531" y="4377960"/>
            <a:ext cx="3701792" cy="150783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聚焦于抖音电商产品的核心关注点，突出“服务”、“舒适”、“体验”等关键词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B5A295-6CB2-AF4B-8497-5ED8FE227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533" y="1398738"/>
            <a:ext cx="4444579" cy="1195710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9D829CDB-57D2-F672-DF85-395AE6D5D3F4}"/>
              </a:ext>
            </a:extLst>
          </p:cNvPr>
          <p:cNvSpPr/>
          <p:nvPr/>
        </p:nvSpPr>
        <p:spPr>
          <a:xfrm>
            <a:off x="8240016" y="2879916"/>
            <a:ext cx="3211630" cy="1320173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304800" algn="just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dirty="0">
                <a:solidFill>
                  <a:schemeClr val="tx1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不同类型的产品，消费者关注重点不同</a:t>
            </a:r>
          </a:p>
        </p:txBody>
      </p:sp>
    </p:spTree>
    <p:extLst>
      <p:ext uri="{BB962C8B-B14F-4D97-AF65-F5344CB8AC3E}">
        <p14:creationId xmlns:p14="http://schemas.microsoft.com/office/powerpoint/2010/main" val="14867506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6859-147C-9279-AB6D-DD1C6C2CF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26C45419-788F-A555-9997-20B6ED2D47DA}"/>
              </a:ext>
            </a:extLst>
          </p:cNvPr>
          <p:cNvSpPr/>
          <p:nvPr/>
        </p:nvSpPr>
        <p:spPr>
          <a:xfrm>
            <a:off x="354297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86042F66-73CD-07BA-7409-F0D9C99598D3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6872161A-3BAF-9B2C-27C8-DE5BB18CF642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F02AE569-DB3C-9F26-3DDD-9EDFA72F6911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23948F1E-0AA4-A15A-96EF-8C628665E3D6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8BE0671-EB1B-CED4-ACB6-C358657531B2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0BFFB9F-57D6-2915-0D5D-AFFA550BA44B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183210B-06A6-60E1-EF89-B2543794D743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D7829D-B4E5-6641-C8A1-3CE486D118FF}"/>
              </a:ext>
            </a:extLst>
          </p:cNvPr>
          <p:cNvSpPr txBox="1"/>
          <p:nvPr/>
        </p:nvSpPr>
        <p:spPr>
          <a:xfrm>
            <a:off x="600072" y="572824"/>
            <a:ext cx="3593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3.4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二元</a:t>
            </a:r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Logit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分析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9A3B9969-6242-3009-6742-89D849A4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E42AFF-B0A8-2C57-7D42-339D6927F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0" y="3983750"/>
            <a:ext cx="6202907" cy="18127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A91ECA-482B-FE3E-D88F-1F76D6674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28" y="1440940"/>
            <a:ext cx="6266725" cy="2095791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ABC1837A-999C-389F-EBD4-6A2837A0E4B4}"/>
              </a:ext>
            </a:extLst>
          </p:cNvPr>
          <p:cNvSpPr/>
          <p:nvPr/>
        </p:nvSpPr>
        <p:spPr>
          <a:xfrm>
            <a:off x="6831723" y="2305899"/>
            <a:ext cx="935421" cy="373117"/>
          </a:xfrm>
          <a:prstGeom prst="rightArrow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FF34FD8D-1473-903F-6ADA-196D35829C07}"/>
              </a:ext>
            </a:extLst>
          </p:cNvPr>
          <p:cNvSpPr/>
          <p:nvPr/>
        </p:nvSpPr>
        <p:spPr>
          <a:xfrm>
            <a:off x="6831723" y="4803469"/>
            <a:ext cx="935421" cy="373117"/>
          </a:xfrm>
          <a:prstGeom prst="rightArrow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724A52-CDD6-6CC7-3745-58F4C532698A}"/>
              </a:ext>
            </a:extLst>
          </p:cNvPr>
          <p:cNvSpPr txBox="1"/>
          <p:nvPr/>
        </p:nvSpPr>
        <p:spPr>
          <a:xfrm>
            <a:off x="8037033" y="1910271"/>
            <a:ext cx="3231930" cy="146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选择性别、年龄、职业、月可支配收入、所属地区为自变量并赋值</a:t>
            </a:r>
          </a:p>
          <a:p>
            <a:pPr algn="l">
              <a:lnSpc>
                <a:spcPct val="130000"/>
              </a:lnSpc>
            </a:pPr>
            <a:endParaRPr lang="zh-CN" altLang="en-US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6EB3D4-EEC9-BCF8-EC43-030B9349A8FE}"/>
              </a:ext>
            </a:extLst>
          </p:cNvPr>
          <p:cNvSpPr txBox="1"/>
          <p:nvPr/>
        </p:nvSpPr>
        <p:spPr>
          <a:xfrm>
            <a:off x="8044916" y="4234927"/>
            <a:ext cx="3231930" cy="250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性别、年龄、职业、月可支配收入对抖音购物意向影响显著；</a:t>
            </a:r>
            <a:endParaRPr lang="en-US" altLang="zh-CN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受访者所属地区对抖音购物意向影响不显著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800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endParaRPr lang="zh-CN" altLang="en-US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99688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34E8-4732-70FF-A814-76FD79F4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B5FC3273-C670-28E0-B920-E0E4FC46C48F}"/>
              </a:ext>
            </a:extLst>
          </p:cNvPr>
          <p:cNvSpPr/>
          <p:nvPr/>
        </p:nvSpPr>
        <p:spPr>
          <a:xfrm>
            <a:off x="354297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636622E3-9BE4-87C0-0C4F-F0C1FE79ECF4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D33100E-43D5-F852-5D2F-4F0BD49CC62A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FE8B66A5-091F-5E43-82A6-2E56BDB115C3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06822DBF-D18E-973A-9B64-D9AC99B12189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B339838-A6A7-B681-FA99-BC2C52EE640C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12D427B-829F-8846-393A-94D54D8723C5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7617E38-F98F-53AE-73BE-E5B41BE2273A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6D8B04-EF41-F178-1394-5E8E52ABC09B}"/>
              </a:ext>
            </a:extLst>
          </p:cNvPr>
          <p:cNvSpPr txBox="1"/>
          <p:nvPr/>
        </p:nvSpPr>
        <p:spPr>
          <a:xfrm>
            <a:off x="600072" y="572824"/>
            <a:ext cx="3451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3.5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结构方程分析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EF50C461-0279-5F00-5BB2-8CBFAF10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670897-BD50-BF38-29C9-87318FEDC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01" y="3796489"/>
            <a:ext cx="5487097" cy="15874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4E7CD9-1217-4E12-D25A-98A023385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901" y="1858028"/>
            <a:ext cx="5429290" cy="1123958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EAFFC18F-156F-86F2-7266-AEDCADC8BEC4}"/>
              </a:ext>
            </a:extLst>
          </p:cNvPr>
          <p:cNvSpPr/>
          <p:nvPr/>
        </p:nvSpPr>
        <p:spPr>
          <a:xfrm>
            <a:off x="6831721" y="2300643"/>
            <a:ext cx="935421" cy="373117"/>
          </a:xfrm>
          <a:prstGeom prst="rightArrow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EA8FD6FD-C36A-B30D-C9A5-D1929E199FFF}"/>
              </a:ext>
            </a:extLst>
          </p:cNvPr>
          <p:cNvSpPr/>
          <p:nvPr/>
        </p:nvSpPr>
        <p:spPr>
          <a:xfrm>
            <a:off x="6831722" y="4453076"/>
            <a:ext cx="935421" cy="373117"/>
          </a:xfrm>
          <a:prstGeom prst="rightArrow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ED28D8-DE0E-60BF-EAB2-45269AFE17A4}"/>
              </a:ext>
            </a:extLst>
          </p:cNvPr>
          <p:cNvSpPr txBox="1"/>
          <p:nvPr/>
        </p:nvSpPr>
        <p:spPr>
          <a:xfrm>
            <a:off x="8203324" y="1902372"/>
            <a:ext cx="3195145" cy="146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P 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值为 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0.000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，卡方自由度之比小于 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3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，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RMSEA=0.072&lt;0.1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，模型拟合程度良好</a:t>
            </a:r>
          </a:p>
          <a:p>
            <a:pPr algn="l">
              <a:lnSpc>
                <a:spcPct val="130000"/>
              </a:lnSpc>
            </a:pPr>
            <a:endParaRPr lang="zh-CN" altLang="en-US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4B3BD-5A20-3A5C-A68C-3C747F8E3611}"/>
              </a:ext>
            </a:extLst>
          </p:cNvPr>
          <p:cNvSpPr txBox="1"/>
          <p:nvPr/>
        </p:nvSpPr>
        <p:spPr>
          <a:xfrm>
            <a:off x="8221716" y="3862552"/>
            <a:ext cx="3515711" cy="2181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主播吸引力、商品感知价值、直播间氛围、消费者购买倾向对购买意愿有显著正向影响；</a:t>
            </a:r>
            <a:endParaRPr lang="en-US" altLang="zh-CN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平台信任度对购买意愿没有显著影响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126142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2D3F0-DAEF-73E1-5AC4-397F21C87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5861F9E8-F216-7746-1C60-B0D82879360E}"/>
              </a:ext>
            </a:extLst>
          </p:cNvPr>
          <p:cNvSpPr/>
          <p:nvPr/>
        </p:nvSpPr>
        <p:spPr>
          <a:xfrm>
            <a:off x="354297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97EDDB59-ADB3-20E7-3C01-E6B4C4618645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52DCDB4B-69B0-A34A-9D2B-0996C1448CEE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FDDCAF55-FDF0-1FC7-936A-8E1E03A37F50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F2AAFEDC-A379-0E1B-C5E7-9AB84AB6B2C8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BC01687-4C9B-BD62-F1A3-8582B220DE23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D856F7C-A1F1-68C2-90E6-4100DF24BFCF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E7637F3-DD9A-03CA-8C0D-54975BD9D59E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7E2F84-6BDB-C6A5-2696-A8220F2485E1}"/>
              </a:ext>
            </a:extLst>
          </p:cNvPr>
          <p:cNvSpPr txBox="1"/>
          <p:nvPr/>
        </p:nvSpPr>
        <p:spPr>
          <a:xfrm>
            <a:off x="600073" y="572824"/>
            <a:ext cx="344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3.6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灰色关联分析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D65F799D-3DD0-134F-B634-5B4E6EB4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2986A0-DB26-2BA0-5FDA-91493E40B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0" y="1358789"/>
            <a:ext cx="6383943" cy="28119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BA845B-CA8A-3FCA-848B-3C323D67EBF4}"/>
              </a:ext>
            </a:extLst>
          </p:cNvPr>
          <p:cNvSpPr txBox="1"/>
          <p:nvPr/>
        </p:nvSpPr>
        <p:spPr>
          <a:xfrm>
            <a:off x="7294179" y="4190790"/>
            <a:ext cx="4035974" cy="149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主播吸引力、商品感知价值、直播间氛围、消费倾向显著影响直播带货效果；平台信任度与购买意愿的因果关系不明显</a:t>
            </a:r>
          </a:p>
        </p:txBody>
      </p:sp>
      <p:sp>
        <p:nvSpPr>
          <p:cNvPr id="10" name="流程图: 决策 9">
            <a:extLst>
              <a:ext uri="{FF2B5EF4-FFF2-40B4-BE49-F238E27FC236}">
                <a16:creationId xmlns:a16="http://schemas.microsoft.com/office/drawing/2014/main" id="{B0D29153-155B-3AA0-4A49-E749B52E1603}"/>
              </a:ext>
            </a:extLst>
          </p:cNvPr>
          <p:cNvSpPr/>
          <p:nvPr/>
        </p:nvSpPr>
        <p:spPr>
          <a:xfrm>
            <a:off x="6054313" y="3660896"/>
            <a:ext cx="5804284" cy="2496207"/>
          </a:xfrm>
          <a:prstGeom prst="flowChartDecision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66072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030A3-EC09-AAE4-3B80-34B5FF5CD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DE7C5A25-ED7E-752A-A2EB-D76632DA9E56}"/>
              </a:ext>
            </a:extLst>
          </p:cNvPr>
          <p:cNvSpPr/>
          <p:nvPr/>
        </p:nvSpPr>
        <p:spPr>
          <a:xfrm>
            <a:off x="354297" y="-12176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B0CC7D8E-7D09-37EB-F8DF-488471168F68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7CF35067-AE9C-ED56-972C-8206811174E1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58E1017D-7541-4938-3BCA-D08F64706F89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C9A2A10B-A3F9-F7E7-344C-8AFCA24F93EC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5EEDF01-1CF4-95D9-434C-263C289DDECF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B5CF557-4D77-2EB9-C64F-4C910C3A9117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616CA80-09FD-E20E-575F-A75AB146FE58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4353EB-BC31-DA5F-09F2-E6F2DDF41FB8}"/>
              </a:ext>
            </a:extLst>
          </p:cNvPr>
          <p:cNvSpPr txBox="1"/>
          <p:nvPr/>
        </p:nvSpPr>
        <p:spPr>
          <a:xfrm>
            <a:off x="600073" y="572824"/>
            <a:ext cx="4245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3.7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</a:t>
            </a:r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K-modes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聚类分析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C5DBB804-3E41-9C41-E06F-F1CE59DC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5AB30F-D84E-F588-FCB5-497DB98AF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28" y="1242156"/>
            <a:ext cx="4231392" cy="2547039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814F584-4AFE-C341-D1E9-E8A468599BD8}"/>
              </a:ext>
            </a:extLst>
          </p:cNvPr>
          <p:cNvSpPr/>
          <p:nvPr/>
        </p:nvSpPr>
        <p:spPr>
          <a:xfrm>
            <a:off x="857084" y="4537720"/>
            <a:ext cx="3957146" cy="197960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D9D6603-75C7-9A92-48C0-659FE9EFBC24}"/>
              </a:ext>
            </a:extLst>
          </p:cNvPr>
          <p:cNvSpPr/>
          <p:nvPr/>
        </p:nvSpPr>
        <p:spPr>
          <a:xfrm>
            <a:off x="6317456" y="4588006"/>
            <a:ext cx="5043023" cy="1709275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D4D1E3-859F-73F4-14B3-3B5850E88C2E}"/>
              </a:ext>
            </a:extLst>
          </p:cNvPr>
          <p:cNvSpPr txBox="1"/>
          <p:nvPr/>
        </p:nvSpPr>
        <p:spPr>
          <a:xfrm>
            <a:off x="1192722" y="4722252"/>
            <a:ext cx="3405659" cy="149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  <a:sym typeface="Arial" panose="020B0604020202020204"/>
              </a:rPr>
              <a:t>以学历、性别、年龄段、直播类型、发展方向建议、抖音带货不足这六个维度为聚类方向，总结出</a:t>
            </a:r>
            <a:r>
              <a:rPr lang="zh-CN" altLang="en-US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  <a:sym typeface="Arial" panose="020B0604020202020204"/>
              </a:rPr>
              <a:t>三类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  <a:sym typeface="Arial" panose="020B0604020202020204"/>
              </a:rPr>
              <a:t>主播类型</a:t>
            </a:r>
            <a:endParaRPr lang="zh-CN" altLang="en-US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7801F78-B406-A459-56AD-5269CA8EE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314" y="1222681"/>
            <a:ext cx="6279231" cy="254703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6BCDCCD-2A9E-5DFC-C04D-5905FA396F6A}"/>
              </a:ext>
            </a:extLst>
          </p:cNvPr>
          <p:cNvSpPr txBox="1"/>
          <p:nvPr/>
        </p:nvSpPr>
        <p:spPr>
          <a:xfrm>
            <a:off x="6657917" y="4693752"/>
            <a:ext cx="4362100" cy="149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聚类结果将未来带货主播划分为</a:t>
            </a:r>
            <a:r>
              <a:rPr lang="zh-CN" altLang="en-US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年轻娱乐型、知识品质性、实用价值型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三种，不同类型的受众群体、发展方向和存在的问题均不同</a:t>
            </a: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CF5D2E44-83F8-F13E-E00C-A6E485F722A1}"/>
              </a:ext>
            </a:extLst>
          </p:cNvPr>
          <p:cNvSpPr/>
          <p:nvPr/>
        </p:nvSpPr>
        <p:spPr>
          <a:xfrm>
            <a:off x="2559269" y="3960083"/>
            <a:ext cx="210207" cy="454477"/>
          </a:xfrm>
          <a:prstGeom prst="downArrow">
            <a:avLst/>
          </a:prstGeom>
          <a:solidFill>
            <a:srgbClr val="B03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6C69A7A4-98C8-25AF-B43D-F94FCAB380B6}"/>
              </a:ext>
            </a:extLst>
          </p:cNvPr>
          <p:cNvSpPr/>
          <p:nvPr/>
        </p:nvSpPr>
        <p:spPr>
          <a:xfrm>
            <a:off x="8628760" y="3959164"/>
            <a:ext cx="210207" cy="454477"/>
          </a:xfrm>
          <a:prstGeom prst="downArrow">
            <a:avLst/>
          </a:prstGeom>
          <a:solidFill>
            <a:srgbClr val="B03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16927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7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28552-26C2-DE59-A554-7804D3769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BB11E66A-2629-BBD4-886E-8A36A87110F9}"/>
              </a:ext>
            </a:extLst>
          </p:cNvPr>
          <p:cNvSpPr/>
          <p:nvPr/>
        </p:nvSpPr>
        <p:spPr>
          <a:xfrm>
            <a:off x="315039" y="0"/>
            <a:ext cx="11887975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267807D3-0EA5-305F-627E-917BC2D6AFAD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BF732D01-AC77-20C5-1B6C-34CAA56C29BC}"/>
              </a:ext>
            </a:extLst>
          </p:cNvPr>
          <p:cNvSpPr/>
          <p:nvPr/>
        </p:nvSpPr>
        <p:spPr>
          <a:xfrm>
            <a:off x="10202" y="0"/>
            <a:ext cx="432712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1C1E34C3-838D-D061-C94A-45152A8D95A4}"/>
              </a:ext>
            </a:extLst>
          </p:cNvPr>
          <p:cNvSpPr/>
          <p:nvPr/>
        </p:nvSpPr>
        <p:spPr>
          <a:xfrm>
            <a:off x="464129" y="6577643"/>
            <a:ext cx="11876957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BFDA35B5-6DD4-6C2E-5108-2D104B815B89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剪去对角 27">
            <a:extLst>
              <a:ext uri="{FF2B5EF4-FFF2-40B4-BE49-F238E27FC236}">
                <a16:creationId xmlns:a16="http://schemas.microsoft.com/office/drawing/2014/main" id="{528CCC67-6EE3-5C84-97D9-F362900A1A31}"/>
              </a:ext>
            </a:extLst>
          </p:cNvPr>
          <p:cNvSpPr/>
          <p:nvPr/>
        </p:nvSpPr>
        <p:spPr>
          <a:xfrm flipH="1">
            <a:off x="720685" y="3235733"/>
            <a:ext cx="2324100" cy="1625398"/>
          </a:xfrm>
          <a:prstGeom prst="snip2DiagRect">
            <a:avLst/>
          </a:prstGeom>
          <a:solidFill>
            <a:schemeClr val="bg1">
              <a:alpha val="37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剪去对角 39">
            <a:extLst>
              <a:ext uri="{FF2B5EF4-FFF2-40B4-BE49-F238E27FC236}">
                <a16:creationId xmlns:a16="http://schemas.microsoft.com/office/drawing/2014/main" id="{F4C1A2FF-AAE0-46A7-0708-F8CF645A51C9}"/>
              </a:ext>
            </a:extLst>
          </p:cNvPr>
          <p:cNvSpPr/>
          <p:nvPr/>
        </p:nvSpPr>
        <p:spPr>
          <a:xfrm flipH="1">
            <a:off x="772316" y="3256917"/>
            <a:ext cx="2220838" cy="1583030"/>
          </a:xfrm>
          <a:prstGeom prst="snip2DiagRect">
            <a:avLst/>
          </a:prstGeom>
          <a:solidFill>
            <a:srgbClr val="57AEEE">
              <a:alpha val="2000"/>
            </a:srgbClr>
          </a:solidFill>
          <a:ln w="19050"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矩形: 剪去对角 302">
            <a:extLst>
              <a:ext uri="{FF2B5EF4-FFF2-40B4-BE49-F238E27FC236}">
                <a16:creationId xmlns:a16="http://schemas.microsoft.com/office/drawing/2014/main" id="{FB9028DB-7C38-50A4-986B-1BE758A8B9F4}"/>
              </a:ext>
            </a:extLst>
          </p:cNvPr>
          <p:cNvSpPr/>
          <p:nvPr/>
        </p:nvSpPr>
        <p:spPr>
          <a:xfrm flipH="1">
            <a:off x="3537982" y="3203030"/>
            <a:ext cx="2324100" cy="1625398"/>
          </a:xfrm>
          <a:prstGeom prst="snip2DiagRect">
            <a:avLst/>
          </a:prstGeom>
          <a:solidFill>
            <a:schemeClr val="bg1">
              <a:alpha val="37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矩形: 剪去对角 303">
            <a:extLst>
              <a:ext uri="{FF2B5EF4-FFF2-40B4-BE49-F238E27FC236}">
                <a16:creationId xmlns:a16="http://schemas.microsoft.com/office/drawing/2014/main" id="{CB8F320B-1104-4736-113A-136CEB535E18}"/>
              </a:ext>
            </a:extLst>
          </p:cNvPr>
          <p:cNvSpPr/>
          <p:nvPr/>
        </p:nvSpPr>
        <p:spPr>
          <a:xfrm flipH="1">
            <a:off x="3589613" y="3224214"/>
            <a:ext cx="2220838" cy="1583030"/>
          </a:xfrm>
          <a:prstGeom prst="snip2DiagRect">
            <a:avLst/>
          </a:prstGeom>
          <a:solidFill>
            <a:srgbClr val="57AEEE">
              <a:alpha val="2000"/>
            </a:srgbClr>
          </a:solidFill>
          <a:ln w="19050"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矩形: 剪去对角 306">
            <a:extLst>
              <a:ext uri="{FF2B5EF4-FFF2-40B4-BE49-F238E27FC236}">
                <a16:creationId xmlns:a16="http://schemas.microsoft.com/office/drawing/2014/main" id="{4BC31201-FB77-D667-0B08-D4A4000C3A59}"/>
              </a:ext>
            </a:extLst>
          </p:cNvPr>
          <p:cNvSpPr/>
          <p:nvPr/>
        </p:nvSpPr>
        <p:spPr>
          <a:xfrm flipH="1">
            <a:off x="6355279" y="3203030"/>
            <a:ext cx="2324100" cy="1625398"/>
          </a:xfrm>
          <a:prstGeom prst="snip2DiagRect">
            <a:avLst/>
          </a:prstGeom>
          <a:solidFill>
            <a:schemeClr val="bg1">
              <a:alpha val="37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矩形: 剪去对角 307">
            <a:extLst>
              <a:ext uri="{FF2B5EF4-FFF2-40B4-BE49-F238E27FC236}">
                <a16:creationId xmlns:a16="http://schemas.microsoft.com/office/drawing/2014/main" id="{88379FB4-A64B-D1AF-CF38-C92A66E7CE97}"/>
              </a:ext>
            </a:extLst>
          </p:cNvPr>
          <p:cNvSpPr/>
          <p:nvPr/>
        </p:nvSpPr>
        <p:spPr>
          <a:xfrm flipH="1">
            <a:off x="6406910" y="3224214"/>
            <a:ext cx="2220838" cy="1583030"/>
          </a:xfrm>
          <a:prstGeom prst="snip2DiagRect">
            <a:avLst/>
          </a:prstGeom>
          <a:solidFill>
            <a:srgbClr val="57AEEE">
              <a:alpha val="2000"/>
            </a:srgbClr>
          </a:solidFill>
          <a:ln w="19050"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矩形: 剪去对角 310">
            <a:extLst>
              <a:ext uri="{FF2B5EF4-FFF2-40B4-BE49-F238E27FC236}">
                <a16:creationId xmlns:a16="http://schemas.microsoft.com/office/drawing/2014/main" id="{FF0FE96B-46CB-8DCC-58E2-A26BB919F38E}"/>
              </a:ext>
            </a:extLst>
          </p:cNvPr>
          <p:cNvSpPr/>
          <p:nvPr/>
        </p:nvSpPr>
        <p:spPr>
          <a:xfrm flipH="1">
            <a:off x="9172575" y="3181846"/>
            <a:ext cx="2324100" cy="1625398"/>
          </a:xfrm>
          <a:prstGeom prst="snip2DiagRect">
            <a:avLst/>
          </a:prstGeom>
          <a:solidFill>
            <a:schemeClr val="bg1">
              <a:alpha val="37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矩形: 剪去对角 311">
            <a:extLst>
              <a:ext uri="{FF2B5EF4-FFF2-40B4-BE49-F238E27FC236}">
                <a16:creationId xmlns:a16="http://schemas.microsoft.com/office/drawing/2014/main" id="{F6AE4A60-8F62-D9E4-A07E-BB0518ED26AD}"/>
              </a:ext>
            </a:extLst>
          </p:cNvPr>
          <p:cNvSpPr/>
          <p:nvPr/>
        </p:nvSpPr>
        <p:spPr>
          <a:xfrm flipH="1">
            <a:off x="9224206" y="3203030"/>
            <a:ext cx="2220838" cy="1583030"/>
          </a:xfrm>
          <a:prstGeom prst="snip2DiagRect">
            <a:avLst/>
          </a:prstGeom>
          <a:solidFill>
            <a:srgbClr val="57AEEE">
              <a:alpha val="2000"/>
            </a:srgbClr>
          </a:solidFill>
          <a:ln w="19050"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B4C33F68-71BC-5FBF-94B8-8020FD3F05AA}"/>
              </a:ext>
            </a:extLst>
          </p:cNvPr>
          <p:cNvSpPr/>
          <p:nvPr/>
        </p:nvSpPr>
        <p:spPr>
          <a:xfrm flipH="1">
            <a:off x="3477263" y="1456469"/>
            <a:ext cx="2796466" cy="13808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矩形: 圆角 313">
            <a:extLst>
              <a:ext uri="{FF2B5EF4-FFF2-40B4-BE49-F238E27FC236}">
                <a16:creationId xmlns:a16="http://schemas.microsoft.com/office/drawing/2014/main" id="{099AD040-D967-D297-0303-4F178EE5C40F}"/>
              </a:ext>
            </a:extLst>
          </p:cNvPr>
          <p:cNvSpPr/>
          <p:nvPr/>
        </p:nvSpPr>
        <p:spPr>
          <a:xfrm flipH="1">
            <a:off x="2351143" y="884096"/>
            <a:ext cx="2796466" cy="5207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文本框 315">
            <a:extLst>
              <a:ext uri="{FF2B5EF4-FFF2-40B4-BE49-F238E27FC236}">
                <a16:creationId xmlns:a16="http://schemas.microsoft.com/office/drawing/2014/main" id="{35D6B302-07DA-A6FD-A175-A007E5F04334}"/>
              </a:ext>
            </a:extLst>
          </p:cNvPr>
          <p:cNvSpPr txBox="1"/>
          <p:nvPr/>
        </p:nvSpPr>
        <p:spPr>
          <a:xfrm>
            <a:off x="951828" y="3573483"/>
            <a:ext cx="22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选题介绍</a:t>
            </a:r>
          </a:p>
        </p:txBody>
      </p:sp>
      <p:sp>
        <p:nvSpPr>
          <p:cNvPr id="318" name="文本框 317">
            <a:extLst>
              <a:ext uri="{FF2B5EF4-FFF2-40B4-BE49-F238E27FC236}">
                <a16:creationId xmlns:a16="http://schemas.microsoft.com/office/drawing/2014/main" id="{58DA7511-694C-9DE5-C5CD-D0D976596578}"/>
              </a:ext>
            </a:extLst>
          </p:cNvPr>
          <p:cNvSpPr txBox="1"/>
          <p:nvPr/>
        </p:nvSpPr>
        <p:spPr>
          <a:xfrm>
            <a:off x="3769126" y="3530495"/>
            <a:ext cx="186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调查设计</a:t>
            </a:r>
          </a:p>
        </p:txBody>
      </p:sp>
      <p:sp>
        <p:nvSpPr>
          <p:cNvPr id="319" name="文本框 318">
            <a:extLst>
              <a:ext uri="{FF2B5EF4-FFF2-40B4-BE49-F238E27FC236}">
                <a16:creationId xmlns:a16="http://schemas.microsoft.com/office/drawing/2014/main" id="{8F021F42-599A-8730-581E-4293586936CB}"/>
              </a:ext>
            </a:extLst>
          </p:cNvPr>
          <p:cNvSpPr txBox="1"/>
          <p:nvPr/>
        </p:nvSpPr>
        <p:spPr>
          <a:xfrm>
            <a:off x="6586423" y="3530495"/>
            <a:ext cx="186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数据分析</a:t>
            </a: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1D0B24EC-5F1B-6E4C-1BF3-AC5BBC67FC59}"/>
              </a:ext>
            </a:extLst>
          </p:cNvPr>
          <p:cNvSpPr txBox="1"/>
          <p:nvPr/>
        </p:nvSpPr>
        <p:spPr>
          <a:xfrm>
            <a:off x="9402866" y="3573483"/>
            <a:ext cx="232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结论建议</a:t>
            </a: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0BCAD642-5706-CF3E-271E-4B6E29C66FD9}"/>
              </a:ext>
            </a:extLst>
          </p:cNvPr>
          <p:cNvSpPr txBox="1"/>
          <p:nvPr/>
        </p:nvSpPr>
        <p:spPr>
          <a:xfrm>
            <a:off x="3795313" y="2501927"/>
            <a:ext cx="1809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n w="22225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28000"/>
                        </a:schemeClr>
                      </a:gs>
                      <a:gs pos="64000">
                        <a:schemeClr val="bg1">
                          <a:lumMod val="97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45000">
                      <a:srgbClr val="B03BF2">
                        <a:alpha val="8000"/>
                      </a:srgbClr>
                    </a:gs>
                    <a:gs pos="64000">
                      <a:srgbClr val="73D0FE">
                        <a:alpha val="0"/>
                      </a:srgbClr>
                    </a:gs>
                    <a:gs pos="16000">
                      <a:srgbClr val="73D0FE">
                        <a:alpha val="51000"/>
                      </a:srgbClr>
                    </a:gs>
                  </a:gsLst>
                  <a:lin ang="5400000" scaled="0"/>
                  <a:tileRect/>
                </a:gradFill>
                <a:latin typeface="Krona One" panose="02010605030500060004" pitchFamily="2" charset="0"/>
                <a:ea typeface="YouSheBiaoTiYuan" panose="00000500000000000000" pitchFamily="50" charset="-122"/>
              </a:rPr>
              <a:t>02</a:t>
            </a:r>
            <a:endParaRPr lang="zh-CN" altLang="en-US" sz="7200" dirty="0"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  <a:alpha val="28000"/>
                      </a:schemeClr>
                    </a:gs>
                    <a:gs pos="64000">
                      <a:schemeClr val="bg1">
                        <a:lumMod val="97000"/>
                        <a:alpha val="0"/>
                      </a:schemeClr>
                    </a:gs>
                  </a:gsLst>
                  <a:lin ang="5400000" scaled="1"/>
                </a:gradFill>
              </a:ln>
              <a:gradFill flip="none" rotWithShape="1">
                <a:gsLst>
                  <a:gs pos="45000">
                    <a:srgbClr val="B03BF2">
                      <a:alpha val="8000"/>
                    </a:srgbClr>
                  </a:gs>
                  <a:gs pos="64000">
                    <a:srgbClr val="73D0FE">
                      <a:alpha val="0"/>
                    </a:srgbClr>
                  </a:gs>
                  <a:gs pos="16000">
                    <a:srgbClr val="73D0FE">
                      <a:alpha val="51000"/>
                    </a:srgbClr>
                  </a:gs>
                </a:gsLst>
                <a:lin ang="5400000" scaled="0"/>
                <a:tileRect/>
              </a:gradFill>
              <a:latin typeface="Krona One" panose="02010605030500060004" pitchFamily="2" charset="0"/>
              <a:ea typeface="YouSheBiaoTiYuan" panose="00000500000000000000" pitchFamily="50" charset="-122"/>
            </a:endParaRPr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69CD01C4-30F1-8DCE-0B15-FB89F288F50A}"/>
              </a:ext>
            </a:extLst>
          </p:cNvPr>
          <p:cNvSpPr txBox="1"/>
          <p:nvPr/>
        </p:nvSpPr>
        <p:spPr>
          <a:xfrm>
            <a:off x="1089698" y="2501927"/>
            <a:ext cx="1586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n w="22225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28000"/>
                        </a:schemeClr>
                      </a:gs>
                      <a:gs pos="64000">
                        <a:schemeClr val="bg1">
                          <a:lumMod val="97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45000">
                      <a:srgbClr val="B03BF2">
                        <a:alpha val="8000"/>
                      </a:srgbClr>
                    </a:gs>
                    <a:gs pos="64000">
                      <a:srgbClr val="73D0FE">
                        <a:alpha val="0"/>
                      </a:srgbClr>
                    </a:gs>
                    <a:gs pos="16000">
                      <a:srgbClr val="73D0FE">
                        <a:alpha val="51000"/>
                      </a:srgbClr>
                    </a:gs>
                  </a:gsLst>
                  <a:lin ang="5400000" scaled="0"/>
                  <a:tileRect/>
                </a:gradFill>
                <a:latin typeface="Krona One" panose="02010605030500060004" pitchFamily="2" charset="0"/>
                <a:ea typeface="YouSheBiaoTiYuan" panose="00000500000000000000" pitchFamily="50" charset="-122"/>
              </a:rPr>
              <a:t>01</a:t>
            </a:r>
            <a:endParaRPr lang="zh-CN" altLang="en-US" sz="7200" dirty="0"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  <a:alpha val="28000"/>
                      </a:schemeClr>
                    </a:gs>
                    <a:gs pos="64000">
                      <a:schemeClr val="bg1">
                        <a:lumMod val="97000"/>
                        <a:alpha val="0"/>
                      </a:schemeClr>
                    </a:gs>
                  </a:gsLst>
                  <a:lin ang="5400000" scaled="1"/>
                </a:gradFill>
              </a:ln>
              <a:gradFill flip="none" rotWithShape="1">
                <a:gsLst>
                  <a:gs pos="45000">
                    <a:srgbClr val="B03BF2">
                      <a:alpha val="8000"/>
                    </a:srgbClr>
                  </a:gs>
                  <a:gs pos="64000">
                    <a:srgbClr val="73D0FE">
                      <a:alpha val="0"/>
                    </a:srgbClr>
                  </a:gs>
                  <a:gs pos="16000">
                    <a:srgbClr val="73D0FE">
                      <a:alpha val="51000"/>
                    </a:srgbClr>
                  </a:gs>
                </a:gsLst>
                <a:lin ang="5400000" scaled="0"/>
                <a:tileRect/>
              </a:gradFill>
              <a:latin typeface="Krona One" panose="02010605030500060004" pitchFamily="2" charset="0"/>
              <a:ea typeface="YouSheBiaoTiYuan" panose="00000500000000000000" pitchFamily="50" charset="-122"/>
            </a:endParaRPr>
          </a:p>
        </p:txBody>
      </p:sp>
      <p:sp>
        <p:nvSpPr>
          <p:cNvPr id="325" name="文本框 324">
            <a:extLst>
              <a:ext uri="{FF2B5EF4-FFF2-40B4-BE49-F238E27FC236}">
                <a16:creationId xmlns:a16="http://schemas.microsoft.com/office/drawing/2014/main" id="{F216B7A9-AE0E-1287-17E5-6DBB472944F0}"/>
              </a:ext>
            </a:extLst>
          </p:cNvPr>
          <p:cNvSpPr txBox="1"/>
          <p:nvPr/>
        </p:nvSpPr>
        <p:spPr>
          <a:xfrm>
            <a:off x="6612610" y="2481070"/>
            <a:ext cx="1809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n w="22225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28000"/>
                        </a:schemeClr>
                      </a:gs>
                      <a:gs pos="64000">
                        <a:schemeClr val="bg1">
                          <a:lumMod val="97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45000">
                      <a:srgbClr val="B03BF2">
                        <a:alpha val="8000"/>
                      </a:srgbClr>
                    </a:gs>
                    <a:gs pos="64000">
                      <a:srgbClr val="73D0FE">
                        <a:alpha val="0"/>
                      </a:srgbClr>
                    </a:gs>
                    <a:gs pos="16000">
                      <a:srgbClr val="73D0FE">
                        <a:alpha val="51000"/>
                      </a:srgbClr>
                    </a:gs>
                  </a:gsLst>
                  <a:lin ang="5400000" scaled="0"/>
                  <a:tileRect/>
                </a:gradFill>
                <a:latin typeface="Krona One" panose="02010605030500060004" pitchFamily="2" charset="0"/>
                <a:ea typeface="YouSheBiaoTiYuan" panose="00000500000000000000" pitchFamily="50" charset="-122"/>
              </a:rPr>
              <a:t>03</a:t>
            </a:r>
            <a:endParaRPr lang="zh-CN" altLang="en-US" sz="7200" dirty="0"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  <a:alpha val="28000"/>
                      </a:schemeClr>
                    </a:gs>
                    <a:gs pos="64000">
                      <a:schemeClr val="bg1">
                        <a:lumMod val="97000"/>
                        <a:alpha val="0"/>
                      </a:schemeClr>
                    </a:gs>
                  </a:gsLst>
                  <a:lin ang="5400000" scaled="1"/>
                </a:gradFill>
              </a:ln>
              <a:gradFill flip="none" rotWithShape="1">
                <a:gsLst>
                  <a:gs pos="45000">
                    <a:srgbClr val="B03BF2">
                      <a:alpha val="8000"/>
                    </a:srgbClr>
                  </a:gs>
                  <a:gs pos="64000">
                    <a:srgbClr val="73D0FE">
                      <a:alpha val="0"/>
                    </a:srgbClr>
                  </a:gs>
                  <a:gs pos="16000">
                    <a:srgbClr val="73D0FE">
                      <a:alpha val="51000"/>
                    </a:srgbClr>
                  </a:gs>
                </a:gsLst>
                <a:lin ang="5400000" scaled="0"/>
                <a:tileRect/>
              </a:gradFill>
              <a:latin typeface="Krona One" panose="02010605030500060004" pitchFamily="2" charset="0"/>
              <a:ea typeface="YouSheBiaoTiYuan" panose="00000500000000000000" pitchFamily="50" charset="-122"/>
            </a:endParaRPr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B191A7AC-54BF-562C-C892-2CD5CF6E671F}"/>
              </a:ext>
            </a:extLst>
          </p:cNvPr>
          <p:cNvSpPr txBox="1"/>
          <p:nvPr/>
        </p:nvSpPr>
        <p:spPr>
          <a:xfrm>
            <a:off x="9397334" y="2501927"/>
            <a:ext cx="1874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n w="22225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28000"/>
                        </a:schemeClr>
                      </a:gs>
                      <a:gs pos="64000">
                        <a:schemeClr val="bg1">
                          <a:lumMod val="97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45000">
                      <a:srgbClr val="B03BF2">
                        <a:alpha val="8000"/>
                      </a:srgbClr>
                    </a:gs>
                    <a:gs pos="64000">
                      <a:srgbClr val="73D0FE">
                        <a:alpha val="0"/>
                      </a:srgbClr>
                    </a:gs>
                    <a:gs pos="16000">
                      <a:srgbClr val="73D0FE">
                        <a:alpha val="51000"/>
                      </a:srgbClr>
                    </a:gs>
                  </a:gsLst>
                  <a:lin ang="5400000" scaled="0"/>
                  <a:tileRect/>
                </a:gradFill>
                <a:latin typeface="Krona One" panose="02010605030500060004" pitchFamily="2" charset="0"/>
                <a:ea typeface="YouSheBiaoTiYuan" panose="00000500000000000000" pitchFamily="50" charset="-122"/>
              </a:rPr>
              <a:t>04</a:t>
            </a:r>
            <a:endParaRPr lang="zh-CN" altLang="en-US" sz="7200" dirty="0"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  <a:alpha val="28000"/>
                      </a:schemeClr>
                    </a:gs>
                    <a:gs pos="64000">
                      <a:schemeClr val="bg1">
                        <a:lumMod val="97000"/>
                        <a:alpha val="0"/>
                      </a:schemeClr>
                    </a:gs>
                  </a:gsLst>
                  <a:lin ang="5400000" scaled="1"/>
                </a:gradFill>
              </a:ln>
              <a:gradFill flip="none" rotWithShape="1">
                <a:gsLst>
                  <a:gs pos="45000">
                    <a:srgbClr val="B03BF2">
                      <a:alpha val="8000"/>
                    </a:srgbClr>
                  </a:gs>
                  <a:gs pos="64000">
                    <a:srgbClr val="73D0FE">
                      <a:alpha val="0"/>
                    </a:srgbClr>
                  </a:gs>
                  <a:gs pos="16000">
                    <a:srgbClr val="73D0FE">
                      <a:alpha val="51000"/>
                    </a:srgbClr>
                  </a:gs>
                </a:gsLst>
                <a:lin ang="5400000" scaled="0"/>
                <a:tileRect/>
              </a:gradFill>
              <a:latin typeface="Krona One" panose="02010605030500060004" pitchFamily="2" charset="0"/>
              <a:ea typeface="YouSheBiaoTiYuan" panose="00000500000000000000" pitchFamily="50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6B8AA4-0390-E5DB-B4E5-CB15E13BF7C2}"/>
              </a:ext>
            </a:extLst>
          </p:cNvPr>
          <p:cNvSpPr txBox="1"/>
          <p:nvPr/>
        </p:nvSpPr>
        <p:spPr>
          <a:xfrm>
            <a:off x="4058437" y="480727"/>
            <a:ext cx="396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n w="22225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28000"/>
                        </a:schemeClr>
                      </a:gs>
                      <a:gs pos="64000">
                        <a:schemeClr val="bg1">
                          <a:lumMod val="97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45000">
                      <a:srgbClr val="B03BF2">
                        <a:alpha val="8000"/>
                      </a:srgbClr>
                    </a:gs>
                    <a:gs pos="64000">
                      <a:srgbClr val="73D0FE">
                        <a:alpha val="0"/>
                      </a:srgbClr>
                    </a:gs>
                    <a:gs pos="16000">
                      <a:srgbClr val="73D0FE">
                        <a:alpha val="51000"/>
                      </a:srgbClr>
                    </a:gs>
                  </a:gsLst>
                  <a:lin ang="5400000" scaled="0"/>
                  <a:tileRect/>
                </a:gradFill>
                <a:latin typeface="Krona One" panose="02010605030500060004" pitchFamily="2" charset="0"/>
                <a:ea typeface="YouSheBiaoTiYuan" panose="00000500000000000000" pitchFamily="50" charset="-122"/>
              </a:rPr>
              <a:t>CONTENTS</a:t>
            </a:r>
            <a:endParaRPr lang="zh-CN" altLang="en-US" sz="4000" dirty="0"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  <a:alpha val="28000"/>
                      </a:schemeClr>
                    </a:gs>
                    <a:gs pos="64000">
                      <a:schemeClr val="bg1">
                        <a:lumMod val="97000"/>
                        <a:alpha val="0"/>
                      </a:schemeClr>
                    </a:gs>
                  </a:gsLst>
                  <a:lin ang="5400000" scaled="1"/>
                </a:gradFill>
              </a:ln>
              <a:gradFill flip="none" rotWithShape="1">
                <a:gsLst>
                  <a:gs pos="45000">
                    <a:srgbClr val="B03BF2">
                      <a:alpha val="8000"/>
                    </a:srgbClr>
                  </a:gs>
                  <a:gs pos="64000">
                    <a:srgbClr val="73D0FE">
                      <a:alpha val="0"/>
                    </a:srgbClr>
                  </a:gs>
                  <a:gs pos="16000">
                    <a:srgbClr val="73D0FE">
                      <a:alpha val="51000"/>
                    </a:srgbClr>
                  </a:gs>
                </a:gsLst>
                <a:lin ang="5400000" scaled="0"/>
                <a:tileRect/>
              </a:gradFill>
              <a:latin typeface="Krona One" panose="02010605030500060004" pitchFamily="2" charset="0"/>
              <a:ea typeface="YouSheBiaoTiYuan" panose="00000500000000000000" pitchFamily="50" charset="-122"/>
            </a:endParaRPr>
          </a:p>
        </p:txBody>
      </p:sp>
      <p:sp>
        <p:nvSpPr>
          <p:cNvPr id="315" name="矩形: 圆角 314">
            <a:extLst>
              <a:ext uri="{FF2B5EF4-FFF2-40B4-BE49-F238E27FC236}">
                <a16:creationId xmlns:a16="http://schemas.microsoft.com/office/drawing/2014/main" id="{8CDAAEBE-A71C-62D7-FC3E-CF8BEE261A9D}"/>
              </a:ext>
            </a:extLst>
          </p:cNvPr>
          <p:cNvSpPr/>
          <p:nvPr/>
        </p:nvSpPr>
        <p:spPr>
          <a:xfrm flipH="1">
            <a:off x="4639313" y="1120082"/>
            <a:ext cx="2796466" cy="1594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5B1FF5-EF1F-E5FF-5285-395135F9C4FB}"/>
              </a:ext>
            </a:extLst>
          </p:cNvPr>
          <p:cNvSpPr txBox="1"/>
          <p:nvPr/>
        </p:nvSpPr>
        <p:spPr>
          <a:xfrm>
            <a:off x="5285681" y="697193"/>
            <a:ext cx="1632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2825306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EBE65C-D0CD-8CCF-F389-74C75C34D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EF8005FA-3EE6-9E45-20FD-5CFD23456618}"/>
              </a:ext>
            </a:extLst>
          </p:cNvPr>
          <p:cNvSpPr/>
          <p:nvPr/>
        </p:nvSpPr>
        <p:spPr>
          <a:xfrm>
            <a:off x="336517" y="-18513"/>
            <a:ext cx="11887975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84000">
                <a:srgbClr val="57AEEE">
                  <a:alpha val="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E936378D-7163-8ECD-2982-A563E994B6D0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453D90BA-CA7D-8BCA-EBCC-C40ACF9197E3}"/>
              </a:ext>
            </a:extLst>
          </p:cNvPr>
          <p:cNvSpPr/>
          <p:nvPr/>
        </p:nvSpPr>
        <p:spPr>
          <a:xfrm>
            <a:off x="20402" y="0"/>
            <a:ext cx="462268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8B73DC5E-081F-3130-A57B-DFEB0421B33C}"/>
              </a:ext>
            </a:extLst>
          </p:cNvPr>
          <p:cNvSpPr/>
          <p:nvPr/>
        </p:nvSpPr>
        <p:spPr>
          <a:xfrm>
            <a:off x="464129" y="6577643"/>
            <a:ext cx="11876957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A62F3744-86E6-8141-5A43-1AF156F07240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矩形: 圆角 313">
            <a:extLst>
              <a:ext uri="{FF2B5EF4-FFF2-40B4-BE49-F238E27FC236}">
                <a16:creationId xmlns:a16="http://schemas.microsoft.com/office/drawing/2014/main" id="{38273CDC-B7C1-BF53-7111-C4BE4B86510C}"/>
              </a:ext>
            </a:extLst>
          </p:cNvPr>
          <p:cNvSpPr/>
          <p:nvPr/>
        </p:nvSpPr>
        <p:spPr>
          <a:xfrm flipH="1">
            <a:off x="2351143" y="884096"/>
            <a:ext cx="2796466" cy="5207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矩形: 圆角 314">
            <a:extLst>
              <a:ext uri="{FF2B5EF4-FFF2-40B4-BE49-F238E27FC236}">
                <a16:creationId xmlns:a16="http://schemas.microsoft.com/office/drawing/2014/main" id="{15EFB6C6-8024-7FE6-3077-227B4463E1D8}"/>
              </a:ext>
            </a:extLst>
          </p:cNvPr>
          <p:cNvSpPr/>
          <p:nvPr/>
        </p:nvSpPr>
        <p:spPr>
          <a:xfrm flipH="1">
            <a:off x="852089" y="2690402"/>
            <a:ext cx="2796466" cy="1594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FF84F3-2CC4-49F0-CB3B-121132AA3790}"/>
              </a:ext>
            </a:extLst>
          </p:cNvPr>
          <p:cNvSpPr txBox="1"/>
          <p:nvPr/>
        </p:nvSpPr>
        <p:spPr>
          <a:xfrm>
            <a:off x="1075446" y="2773157"/>
            <a:ext cx="4950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b="1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defRPr>
            </a:lvl1pPr>
          </a:lstStyle>
          <a:p>
            <a:r>
              <a:rPr lang="zh-CN" altLang="en-US" dirty="0"/>
              <a:t>结论建议</a:t>
            </a:r>
          </a:p>
        </p:txBody>
      </p: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659181AA-697C-BF02-D0AC-50F354B20993}"/>
              </a:ext>
            </a:extLst>
          </p:cNvPr>
          <p:cNvSpPr/>
          <p:nvPr/>
        </p:nvSpPr>
        <p:spPr>
          <a:xfrm flipH="1">
            <a:off x="1985708" y="3798662"/>
            <a:ext cx="2796466" cy="1074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7E35765-F519-767E-A81D-2018225E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333" y="3911208"/>
            <a:ext cx="1450199" cy="145019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144A99C-77A2-33A7-89AE-B9F3915605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0805" y="533208"/>
            <a:ext cx="4950940" cy="495094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890BCDB-7D38-8549-8A7B-87F48FE5FE9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rcRect t="20312"/>
          <a:stretch/>
        </p:blipFill>
        <p:spPr>
          <a:xfrm>
            <a:off x="7444816" y="1187938"/>
            <a:ext cx="3153206" cy="3857033"/>
          </a:xfrm>
          <a:prstGeom prst="rect">
            <a:avLst/>
          </a:prstGeom>
        </p:spPr>
      </p:pic>
      <p:sp>
        <p:nvSpPr>
          <p:cNvPr id="54" name="矩形: 剪去对角 53">
            <a:extLst>
              <a:ext uri="{FF2B5EF4-FFF2-40B4-BE49-F238E27FC236}">
                <a16:creationId xmlns:a16="http://schemas.microsoft.com/office/drawing/2014/main" id="{5E55A060-D38F-A7CC-D50A-CD2925FA3B21}"/>
              </a:ext>
            </a:extLst>
          </p:cNvPr>
          <p:cNvSpPr/>
          <p:nvPr/>
        </p:nvSpPr>
        <p:spPr>
          <a:xfrm flipH="1">
            <a:off x="1231251" y="1921621"/>
            <a:ext cx="2419092" cy="520792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64670D7-468E-8B24-55C4-DE805D44EAF5}"/>
              </a:ext>
            </a:extLst>
          </p:cNvPr>
          <p:cNvSpPr txBox="1"/>
          <p:nvPr/>
        </p:nvSpPr>
        <p:spPr>
          <a:xfrm>
            <a:off x="1392925" y="1921621"/>
            <a:ext cx="2095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抖音美好体" panose="02000800000000000000" pitchFamily="50" charset="-122"/>
                <a:ea typeface="抖音美好体" panose="02000800000000000000" pitchFamily="50" charset="-122"/>
              </a:rPr>
              <a:t>PART   04</a:t>
            </a:r>
            <a:endParaRPr lang="zh-CN" altLang="en-US" sz="3200" dirty="0">
              <a:solidFill>
                <a:schemeClr val="bg1"/>
              </a:solidFill>
              <a:latin typeface="抖音美好体" panose="02000800000000000000" pitchFamily="50" charset="-122"/>
              <a:ea typeface="抖音美好体" panose="020008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752642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7D55B-8912-015E-1FE2-3E3C1A06E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4B90884C-0847-ED51-7DCB-02D3D17890F4}"/>
              </a:ext>
            </a:extLst>
          </p:cNvPr>
          <p:cNvSpPr/>
          <p:nvPr/>
        </p:nvSpPr>
        <p:spPr>
          <a:xfrm>
            <a:off x="326842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B8B957F8-55DF-E89F-467F-277E34BD3092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A9CCEF7E-7D87-38BF-E93B-9D48E4AB392A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A4039707-76E5-62D8-6843-BEDEE94C7B92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84966C5A-E30F-8B85-73D5-A11C4FEFA6BE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10B5484-7E10-712A-AFC1-6CF306D673F0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B129FB1-1F13-EAA6-6A87-0CD39612E51D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5D36F5F-CB89-A91E-34ED-E8F5D539012D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B2089C-58BE-C9D3-20A8-B929060437F9}"/>
              </a:ext>
            </a:extLst>
          </p:cNvPr>
          <p:cNvSpPr txBox="1"/>
          <p:nvPr/>
        </p:nvSpPr>
        <p:spPr>
          <a:xfrm>
            <a:off x="600073" y="572824"/>
            <a:ext cx="257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4.1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研究结论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D158C6E6-1D67-DB20-C016-4F6414EE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sp>
        <p:nvSpPr>
          <p:cNvPr id="8" name="矩形: 剪去对角 7">
            <a:extLst>
              <a:ext uri="{FF2B5EF4-FFF2-40B4-BE49-F238E27FC236}">
                <a16:creationId xmlns:a16="http://schemas.microsoft.com/office/drawing/2014/main" id="{20DE11F2-7966-C210-F7B1-5410AEB25EAE}"/>
              </a:ext>
            </a:extLst>
          </p:cNvPr>
          <p:cNvSpPr/>
          <p:nvPr/>
        </p:nvSpPr>
        <p:spPr>
          <a:xfrm flipH="1">
            <a:off x="720683" y="1353943"/>
            <a:ext cx="2291254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剪去对角 18">
            <a:extLst>
              <a:ext uri="{FF2B5EF4-FFF2-40B4-BE49-F238E27FC236}">
                <a16:creationId xmlns:a16="http://schemas.microsoft.com/office/drawing/2014/main" id="{CB299BEE-D8D0-CF6F-C9E3-929ACA6D834D}"/>
              </a:ext>
            </a:extLst>
          </p:cNvPr>
          <p:cNvSpPr/>
          <p:nvPr/>
        </p:nvSpPr>
        <p:spPr>
          <a:xfrm flipH="1">
            <a:off x="3914514" y="1336523"/>
            <a:ext cx="1863966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605F168F-B1A6-DD81-EEE6-A463ABF1E1B5}"/>
              </a:ext>
            </a:extLst>
          </p:cNvPr>
          <p:cNvSpPr/>
          <p:nvPr/>
        </p:nvSpPr>
        <p:spPr>
          <a:xfrm flipH="1">
            <a:off x="7116669" y="1336523"/>
            <a:ext cx="1629391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C7F015AC-5E33-035B-A5F5-A4F9CAB904A3}"/>
              </a:ext>
            </a:extLst>
          </p:cNvPr>
          <p:cNvSpPr/>
          <p:nvPr/>
        </p:nvSpPr>
        <p:spPr>
          <a:xfrm flipH="1">
            <a:off x="9950994" y="1336522"/>
            <a:ext cx="1629391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8B337CA-0360-CB07-7A6C-5425147B8A9A}"/>
              </a:ext>
            </a:extLst>
          </p:cNvPr>
          <p:cNvSpPr txBox="1"/>
          <p:nvPr/>
        </p:nvSpPr>
        <p:spPr>
          <a:xfrm>
            <a:off x="730106" y="1390035"/>
            <a:ext cx="2291255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消费者偏好与行为特征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18BE13-A32F-A29C-1E89-1A04A0869045}"/>
              </a:ext>
            </a:extLst>
          </p:cNvPr>
          <p:cNvSpPr txBox="1"/>
          <p:nvPr/>
        </p:nvSpPr>
        <p:spPr>
          <a:xfrm>
            <a:off x="3934039" y="1401683"/>
            <a:ext cx="1861878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营销策略效果分层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39B43CE-4AC6-3FDC-716A-A766D170B31A}"/>
              </a:ext>
            </a:extLst>
          </p:cNvPr>
          <p:cNvSpPr txBox="1"/>
          <p:nvPr/>
        </p:nvSpPr>
        <p:spPr>
          <a:xfrm>
            <a:off x="7230095" y="1390035"/>
            <a:ext cx="1506298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主播类型分化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37249CC-CBB2-72A4-5270-1BAF79BE0DA1}"/>
              </a:ext>
            </a:extLst>
          </p:cNvPr>
          <p:cNvSpPr txBox="1"/>
          <p:nvPr/>
        </p:nvSpPr>
        <p:spPr>
          <a:xfrm>
            <a:off x="10245048" y="1389281"/>
            <a:ext cx="1370936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行业痛点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05F9FB6-1B81-0052-7277-4BAAD2A41E41}"/>
              </a:ext>
            </a:extLst>
          </p:cNvPr>
          <p:cNvSpPr txBox="1"/>
          <p:nvPr/>
        </p:nvSpPr>
        <p:spPr>
          <a:xfrm>
            <a:off x="479342" y="1992800"/>
            <a:ext cx="2999582" cy="454252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核心人群：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女性（购买意向为男性的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1.179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倍）、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18-35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岁群体、高收入群体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关键驱动因素：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商品感知价值（路径系数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0.923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主播吸引力（路径系数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0.778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直播间氛围（路径系数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0.823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品类偏好：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服饰鞋帽（占比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94.97%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食品饮料（占比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72.63%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美妆护肤（占比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62.57%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157AFC1-8065-C5F6-4366-028F6FBFB9E8}"/>
              </a:ext>
            </a:extLst>
          </p:cNvPr>
          <p:cNvSpPr/>
          <p:nvPr/>
        </p:nvSpPr>
        <p:spPr>
          <a:xfrm>
            <a:off x="479342" y="2039007"/>
            <a:ext cx="2899734" cy="1266496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8168596-F351-F64F-FE79-E0B3FE614B97}"/>
              </a:ext>
            </a:extLst>
          </p:cNvPr>
          <p:cNvSpPr/>
          <p:nvPr/>
        </p:nvSpPr>
        <p:spPr>
          <a:xfrm>
            <a:off x="541282" y="3598805"/>
            <a:ext cx="2899735" cy="131128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1E2EC1F5-E6C2-75F3-9D4A-3E8A48861202}"/>
              </a:ext>
            </a:extLst>
          </p:cNvPr>
          <p:cNvSpPr/>
          <p:nvPr/>
        </p:nvSpPr>
        <p:spPr>
          <a:xfrm>
            <a:off x="541283" y="5177676"/>
            <a:ext cx="2774731" cy="1357650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6F12D8-5493-026E-DD99-0EC090B6CDFB}"/>
              </a:ext>
            </a:extLst>
          </p:cNvPr>
          <p:cNvSpPr txBox="1"/>
          <p:nvPr/>
        </p:nvSpPr>
        <p:spPr>
          <a:xfrm>
            <a:off x="3620816" y="1992799"/>
            <a:ext cx="2916618" cy="358226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第一梯队（强影响）：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促销活动（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0.938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）、性价比（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0.896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）、商品质量（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0.826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第二梯队（中等影响）：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商品福利（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0.819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互动程度（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0.763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第三梯队（弱影响）：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平台规则（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0.688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口碑（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0.656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）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7265B00-C412-D2F3-1946-06FC2BD023AE}"/>
              </a:ext>
            </a:extLst>
          </p:cNvPr>
          <p:cNvSpPr/>
          <p:nvPr/>
        </p:nvSpPr>
        <p:spPr>
          <a:xfrm>
            <a:off x="3673366" y="2057958"/>
            <a:ext cx="2795751" cy="1006166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3805893-A234-431C-5699-56D6FCDD217C}"/>
              </a:ext>
            </a:extLst>
          </p:cNvPr>
          <p:cNvSpPr txBox="1"/>
          <p:nvPr/>
        </p:nvSpPr>
        <p:spPr>
          <a:xfrm>
            <a:off x="6775557" y="1992799"/>
            <a:ext cx="2521843" cy="358226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年轻娱乐化导向：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偏好女性主播、搞笑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/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明星主播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知识品质型导向：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高学历和专业程度较高类型的主播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实用性价比导向：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中老年群体更偏好工厂直销产品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990CF63-F53E-FB4B-2237-B58E320FFA4C}"/>
              </a:ext>
            </a:extLst>
          </p:cNvPr>
          <p:cNvSpPr/>
          <p:nvPr/>
        </p:nvSpPr>
        <p:spPr>
          <a:xfrm>
            <a:off x="3668931" y="3305503"/>
            <a:ext cx="2742379" cy="100616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C78EA84F-C279-C803-2EE6-CDDF79E6A3EC}"/>
              </a:ext>
            </a:extLst>
          </p:cNvPr>
          <p:cNvSpPr/>
          <p:nvPr/>
        </p:nvSpPr>
        <p:spPr>
          <a:xfrm>
            <a:off x="3668930" y="4592030"/>
            <a:ext cx="2742379" cy="929448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D15899C-81E0-6D6A-A337-6A5B3016BAEB}"/>
              </a:ext>
            </a:extLst>
          </p:cNvPr>
          <p:cNvSpPr/>
          <p:nvPr/>
        </p:nvSpPr>
        <p:spPr>
          <a:xfrm>
            <a:off x="6831724" y="2051781"/>
            <a:ext cx="2417379" cy="964688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DBCC0731-5391-70ED-228C-B4A2640ADC56}"/>
              </a:ext>
            </a:extLst>
          </p:cNvPr>
          <p:cNvSpPr/>
          <p:nvPr/>
        </p:nvSpPr>
        <p:spPr>
          <a:xfrm>
            <a:off x="6843874" y="3305503"/>
            <a:ext cx="2352678" cy="96468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3C2B14EB-C2CE-3796-4A27-1DAA1F6B221B}"/>
              </a:ext>
            </a:extLst>
          </p:cNvPr>
          <p:cNvSpPr/>
          <p:nvPr/>
        </p:nvSpPr>
        <p:spPr>
          <a:xfrm>
            <a:off x="6843872" y="4559224"/>
            <a:ext cx="2352679" cy="951057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611B2FF-BB27-8FC5-3C4E-58715E41EA56}"/>
              </a:ext>
            </a:extLst>
          </p:cNvPr>
          <p:cNvSpPr txBox="1"/>
          <p:nvPr/>
        </p:nvSpPr>
        <p:spPr>
          <a:xfrm>
            <a:off x="9601200" y="1992799"/>
            <a:ext cx="2377912" cy="294208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美妆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/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鞋服负面评价高：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涉及“功效不符”、“舒适度差”等问题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虚假宣传和价格虚高是消费者最不满的乱象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退货流程复杂：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61.3%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的消费者提及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08125E2-A02C-0297-EF75-B042DDDA8364}"/>
              </a:ext>
            </a:extLst>
          </p:cNvPr>
          <p:cNvSpPr/>
          <p:nvPr/>
        </p:nvSpPr>
        <p:spPr>
          <a:xfrm>
            <a:off x="9664263" y="2051028"/>
            <a:ext cx="2149366" cy="96544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3C12E14-7D89-B407-2A10-D7F1F329620D}"/>
              </a:ext>
            </a:extLst>
          </p:cNvPr>
          <p:cNvSpPr/>
          <p:nvPr/>
        </p:nvSpPr>
        <p:spPr>
          <a:xfrm>
            <a:off x="9674772" y="3305503"/>
            <a:ext cx="2190386" cy="69368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E0BDC506-A12B-C8B4-235E-C446966D0997}"/>
              </a:ext>
            </a:extLst>
          </p:cNvPr>
          <p:cNvSpPr/>
          <p:nvPr/>
        </p:nvSpPr>
        <p:spPr>
          <a:xfrm>
            <a:off x="9674771" y="4270191"/>
            <a:ext cx="2190386" cy="618451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17320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0385-D0EB-8927-C35C-0809FA7A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E81C0C41-6F66-C2C6-5198-E32C5E2D5CB7}"/>
              </a:ext>
            </a:extLst>
          </p:cNvPr>
          <p:cNvSpPr/>
          <p:nvPr/>
        </p:nvSpPr>
        <p:spPr>
          <a:xfrm>
            <a:off x="365221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97C06024-43E7-74EB-EA46-F41DA2AC6AD5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F38604EB-AD8C-E6CE-8CE6-ACF32C5441B3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A3F9BC7B-39B9-23A6-6B0D-DE90FD583217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D12D84D5-71D5-7F71-C7BE-284EF76A6B9F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D569D3E-197D-6E8D-E581-F2503AFE5ED1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0958950-0607-624B-2328-38A1298F6F90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808F575-C109-C260-655F-D3F197376D82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2960AE-724A-095D-F585-C8A5BD61D774}"/>
              </a:ext>
            </a:extLst>
          </p:cNvPr>
          <p:cNvSpPr txBox="1"/>
          <p:nvPr/>
        </p:nvSpPr>
        <p:spPr>
          <a:xfrm>
            <a:off x="600073" y="572824"/>
            <a:ext cx="257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4.2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研究建议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BC4B61A4-2652-A803-641E-ED4735700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04F3DED7-28FF-C4F7-58C8-EAE12EF35ADA}"/>
              </a:ext>
            </a:extLst>
          </p:cNvPr>
          <p:cNvSpPr/>
          <p:nvPr/>
        </p:nvSpPr>
        <p:spPr>
          <a:xfrm flipH="1">
            <a:off x="1594285" y="1357315"/>
            <a:ext cx="1863966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F5A45B39-04FF-3F1D-EBB8-36D7CE1320D4}"/>
              </a:ext>
            </a:extLst>
          </p:cNvPr>
          <p:cNvSpPr/>
          <p:nvPr/>
        </p:nvSpPr>
        <p:spPr>
          <a:xfrm flipH="1">
            <a:off x="5335629" y="1375027"/>
            <a:ext cx="2091240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剪去对角 10">
            <a:extLst>
              <a:ext uri="{FF2B5EF4-FFF2-40B4-BE49-F238E27FC236}">
                <a16:creationId xmlns:a16="http://schemas.microsoft.com/office/drawing/2014/main" id="{FF970B7A-2EA7-B004-1779-7FDA0134ABDB}"/>
              </a:ext>
            </a:extLst>
          </p:cNvPr>
          <p:cNvSpPr/>
          <p:nvPr/>
        </p:nvSpPr>
        <p:spPr>
          <a:xfrm flipH="1">
            <a:off x="9250214" y="1363293"/>
            <a:ext cx="1863966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743CEE-B3D5-0CA7-39E7-353DCD376BC0}"/>
              </a:ext>
            </a:extLst>
          </p:cNvPr>
          <p:cNvSpPr txBox="1"/>
          <p:nvPr/>
        </p:nvSpPr>
        <p:spPr>
          <a:xfrm>
            <a:off x="1706461" y="1410451"/>
            <a:ext cx="1639614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消费者精准运营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97B1F4F-F965-57C5-20D3-43C5659E2A72}"/>
              </a:ext>
            </a:extLst>
          </p:cNvPr>
          <p:cNvSpPr txBox="1"/>
          <p:nvPr/>
        </p:nvSpPr>
        <p:spPr>
          <a:xfrm>
            <a:off x="5453061" y="1428452"/>
            <a:ext cx="2017103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优化核心购买要素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468329-F709-959B-20DD-D1E9F3D70CAC}"/>
              </a:ext>
            </a:extLst>
          </p:cNvPr>
          <p:cNvSpPr txBox="1"/>
          <p:nvPr/>
        </p:nvSpPr>
        <p:spPr>
          <a:xfrm>
            <a:off x="9409687" y="1419102"/>
            <a:ext cx="1545021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分级营销策略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753DE69-098B-987E-2302-338E55562440}"/>
              </a:ext>
            </a:extLst>
          </p:cNvPr>
          <p:cNvSpPr txBox="1"/>
          <p:nvPr/>
        </p:nvSpPr>
        <p:spPr>
          <a:xfrm>
            <a:off x="1050578" y="1964730"/>
            <a:ext cx="2843255" cy="390235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女性用户：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重点开发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“</a:t>
            </a: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闺蜜拼团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”</a:t>
            </a: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等社交化购物模式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；</a:t>
            </a: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设置美妆、家居专场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年轻群体：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开发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AR</a:t>
            </a: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虚拟试衣互动功能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；</a:t>
            </a: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开展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"</a:t>
            </a: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校园达人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"</a:t>
            </a: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培养计划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高收入群体：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提供专属定制服务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；</a:t>
            </a: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推出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"</a:t>
            </a: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限量联名款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"</a:t>
            </a:r>
            <a:r>
              <a:rPr lang="zh-CN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预售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DC1F5B5-9037-8DF2-4E68-ACF921CFC231}"/>
              </a:ext>
            </a:extLst>
          </p:cNvPr>
          <p:cNvSpPr txBox="1"/>
          <p:nvPr/>
        </p:nvSpPr>
        <p:spPr>
          <a:xfrm>
            <a:off x="5039984" y="1964730"/>
            <a:ext cx="2843255" cy="358226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商品展示：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采用“三维”（实物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+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检测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+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场景）展示；开发“成分词典”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主播培养：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建立专业认证体系，提升产品知识和场景营造能力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直播间运营：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设置“黄金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15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分钟”互动节奏；推出多主播同屏对比模式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B2083C-1026-D7E2-3E10-E07F4F99CD4A}"/>
              </a:ext>
            </a:extLst>
          </p:cNvPr>
          <p:cNvSpPr txBox="1"/>
          <p:nvPr/>
        </p:nvSpPr>
        <p:spPr>
          <a:xfrm>
            <a:off x="8744062" y="1964730"/>
            <a:ext cx="2843255" cy="422243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核心要素（促销活动、性价比、质量）：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采取“梯度折扣”、“质检直播”、“成分对比表”等突出性价比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次重要因素（福利、互动）：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采取“裂变赠品”、“知识问答赢优惠券”等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平台基础建设：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优化规则透明度，提升售后服务效率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E9E3176-5AD1-1FA4-648C-510507AF4881}"/>
              </a:ext>
            </a:extLst>
          </p:cNvPr>
          <p:cNvSpPr/>
          <p:nvPr/>
        </p:nvSpPr>
        <p:spPr>
          <a:xfrm>
            <a:off x="1092901" y="2039007"/>
            <a:ext cx="2759140" cy="119817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7693894-29EC-2429-5F47-365DDA5C16AB}"/>
              </a:ext>
            </a:extLst>
          </p:cNvPr>
          <p:cNvSpPr/>
          <p:nvPr/>
        </p:nvSpPr>
        <p:spPr>
          <a:xfrm>
            <a:off x="1092901" y="3594538"/>
            <a:ext cx="2701333" cy="106154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56FA878-186E-00CA-D8A0-EA8EC0D7550F}"/>
              </a:ext>
            </a:extLst>
          </p:cNvPr>
          <p:cNvSpPr/>
          <p:nvPr/>
        </p:nvSpPr>
        <p:spPr>
          <a:xfrm>
            <a:off x="5039984" y="3237186"/>
            <a:ext cx="2774458" cy="98797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B93F2F4-28FD-1347-5CD0-EA193D3B7765}"/>
              </a:ext>
            </a:extLst>
          </p:cNvPr>
          <p:cNvSpPr/>
          <p:nvPr/>
        </p:nvSpPr>
        <p:spPr>
          <a:xfrm>
            <a:off x="8807669" y="3920359"/>
            <a:ext cx="2706414" cy="940675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DBB8326-B6C4-2685-4862-70268BD0FDB0}"/>
              </a:ext>
            </a:extLst>
          </p:cNvPr>
          <p:cNvSpPr/>
          <p:nvPr/>
        </p:nvSpPr>
        <p:spPr>
          <a:xfrm>
            <a:off x="5092262" y="2039007"/>
            <a:ext cx="2774458" cy="104328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4A5E26C-F40A-05ED-6911-4669E8DDD6DC}"/>
              </a:ext>
            </a:extLst>
          </p:cNvPr>
          <p:cNvSpPr/>
          <p:nvPr/>
        </p:nvSpPr>
        <p:spPr>
          <a:xfrm>
            <a:off x="8807669" y="2007359"/>
            <a:ext cx="2779648" cy="153462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B664641B-A3CA-9C63-509A-092A8AC70506}"/>
              </a:ext>
            </a:extLst>
          </p:cNvPr>
          <p:cNvSpPr/>
          <p:nvPr/>
        </p:nvSpPr>
        <p:spPr>
          <a:xfrm>
            <a:off x="1092900" y="4861034"/>
            <a:ext cx="2701333" cy="940676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FD45B14-4BE5-4616-E141-06A4569B1825}"/>
              </a:ext>
            </a:extLst>
          </p:cNvPr>
          <p:cNvSpPr/>
          <p:nvPr/>
        </p:nvSpPr>
        <p:spPr>
          <a:xfrm>
            <a:off x="5092262" y="4547134"/>
            <a:ext cx="2722180" cy="935839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6E1B0B4-0354-F326-1E92-A2F297F81A96}"/>
              </a:ext>
            </a:extLst>
          </p:cNvPr>
          <p:cNvSpPr/>
          <p:nvPr/>
        </p:nvSpPr>
        <p:spPr>
          <a:xfrm>
            <a:off x="8807668" y="5154418"/>
            <a:ext cx="2706414" cy="940675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48587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94C9B-A08B-296A-4E89-0AACCDDBB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884FAA32-987B-07B3-F285-DDAB81C89495}"/>
              </a:ext>
            </a:extLst>
          </p:cNvPr>
          <p:cNvSpPr/>
          <p:nvPr/>
        </p:nvSpPr>
        <p:spPr>
          <a:xfrm>
            <a:off x="354297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1A9C15C3-7E8F-25E8-8DBA-73BC23676BBD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0A889021-F9E8-60BB-A022-F3B2F077881E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6A7939A0-8876-AD2B-CFDB-B7474C324A89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3FCD3A1A-FC8B-CFF5-8CB9-F89BCDDB00E1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1EE1AE5-E102-1B30-8011-1015C26754BF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D14C355-8278-21C9-B7A2-0B0635FFA218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7C3A917-8FE6-AB87-FE29-7AAFFAB9EA49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5B44A1-AE62-EAA3-2B99-408DC2A733F4}"/>
              </a:ext>
            </a:extLst>
          </p:cNvPr>
          <p:cNvSpPr txBox="1"/>
          <p:nvPr/>
        </p:nvSpPr>
        <p:spPr>
          <a:xfrm>
            <a:off x="600073" y="572824"/>
            <a:ext cx="257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4.2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研究建议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C473984F-1EEB-5A86-D2B2-C180AF58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2E510F2E-7113-C49E-2199-AA0D32EDEACD}"/>
              </a:ext>
            </a:extLst>
          </p:cNvPr>
          <p:cNvSpPr/>
          <p:nvPr/>
        </p:nvSpPr>
        <p:spPr>
          <a:xfrm flipH="1">
            <a:off x="2519511" y="1353943"/>
            <a:ext cx="1863966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5B181AF1-A5CB-2C7E-7503-F5183B01D6C7}"/>
              </a:ext>
            </a:extLst>
          </p:cNvPr>
          <p:cNvSpPr/>
          <p:nvPr/>
        </p:nvSpPr>
        <p:spPr>
          <a:xfrm flipH="1">
            <a:off x="7253173" y="1323831"/>
            <a:ext cx="1863966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DCFA1A-1E0C-5A41-335F-6C9679438267}"/>
              </a:ext>
            </a:extLst>
          </p:cNvPr>
          <p:cNvSpPr txBox="1"/>
          <p:nvPr/>
        </p:nvSpPr>
        <p:spPr>
          <a:xfrm>
            <a:off x="2743548" y="1388991"/>
            <a:ext cx="1576552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主播分类培养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8E2AA9-102E-F28C-6B7C-8C642B687737}"/>
              </a:ext>
            </a:extLst>
          </p:cNvPr>
          <p:cNvSpPr txBox="1"/>
          <p:nvPr/>
        </p:nvSpPr>
        <p:spPr>
          <a:xfrm>
            <a:off x="7495593" y="1362099"/>
            <a:ext cx="1621546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行业痛点治理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B71368-2B66-AA69-8071-50D2717E47A4}"/>
              </a:ext>
            </a:extLst>
          </p:cNvPr>
          <p:cNvSpPr txBox="1"/>
          <p:nvPr/>
        </p:nvSpPr>
        <p:spPr>
          <a:xfrm>
            <a:off x="2029866" y="2076571"/>
            <a:ext cx="2843255" cy="358226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年轻娱乐型：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加强互动性内容，避免虚假宣传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知识品质型：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专注成分表、适用人群等科普性内容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实用性价比型：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主打原产地直供；简化购物流程，满足中老年用户需求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8245E1-2145-D1E2-24DC-BB9601A47A10}"/>
              </a:ext>
            </a:extLst>
          </p:cNvPr>
          <p:cNvSpPr txBox="1"/>
          <p:nvPr/>
        </p:nvSpPr>
        <p:spPr>
          <a:xfrm>
            <a:off x="6863255" y="2023845"/>
            <a:ext cx="2916371" cy="394035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产品端：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美妆和食品类展示对应产品的检测报告和原材料；服饰类提供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AI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智能推荐码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信任体系：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开发“历史价格查询”功能；建立违禁词检测系统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售后服务：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推出“视频指导”退货服务；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引入第三方质检仲裁</a:t>
            </a:r>
            <a:endParaRPr lang="en-US" altLang="zh-CN" sz="1600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0CCAD73-A221-754B-D17D-9A695627C279}"/>
              </a:ext>
            </a:extLst>
          </p:cNvPr>
          <p:cNvSpPr/>
          <p:nvPr/>
        </p:nvSpPr>
        <p:spPr>
          <a:xfrm>
            <a:off x="2075793" y="2154621"/>
            <a:ext cx="2727435" cy="88286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12304B1-69CE-BBE5-809A-A55DF7EA4BCF}"/>
              </a:ext>
            </a:extLst>
          </p:cNvPr>
          <p:cNvSpPr/>
          <p:nvPr/>
        </p:nvSpPr>
        <p:spPr>
          <a:xfrm>
            <a:off x="6905297" y="2115896"/>
            <a:ext cx="2832538" cy="123164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54408F3-4A82-F468-C309-9EF960CB3845}"/>
              </a:ext>
            </a:extLst>
          </p:cNvPr>
          <p:cNvSpPr/>
          <p:nvPr/>
        </p:nvSpPr>
        <p:spPr>
          <a:xfrm>
            <a:off x="2075792" y="3384331"/>
            <a:ext cx="2727435" cy="100899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7C8BC93-FC07-00E5-36B4-C3A3A5374E44}"/>
              </a:ext>
            </a:extLst>
          </p:cNvPr>
          <p:cNvSpPr/>
          <p:nvPr/>
        </p:nvSpPr>
        <p:spPr>
          <a:xfrm>
            <a:off x="6905297" y="3680631"/>
            <a:ext cx="2832538" cy="100698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6FC699-A702-FA72-B0C6-F32A3E03A47C}"/>
              </a:ext>
            </a:extLst>
          </p:cNvPr>
          <p:cNvSpPr/>
          <p:nvPr/>
        </p:nvSpPr>
        <p:spPr>
          <a:xfrm>
            <a:off x="2075792" y="4608786"/>
            <a:ext cx="2680139" cy="1008993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60837A3-A5A5-E215-418D-29FA86A593C1}"/>
              </a:ext>
            </a:extLst>
          </p:cNvPr>
          <p:cNvSpPr/>
          <p:nvPr/>
        </p:nvSpPr>
        <p:spPr>
          <a:xfrm>
            <a:off x="6942083" y="4913586"/>
            <a:ext cx="2795752" cy="956442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474496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339F0-9955-B77E-265B-76916A864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8BB2B7A4-F576-4EE8-7975-5085350B3306}"/>
              </a:ext>
            </a:extLst>
          </p:cNvPr>
          <p:cNvSpPr/>
          <p:nvPr/>
        </p:nvSpPr>
        <p:spPr>
          <a:xfrm>
            <a:off x="298174" y="0"/>
            <a:ext cx="11893826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84000">
                <a:srgbClr val="57AEEE">
                  <a:alpha val="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EDB86566-8C92-2EB4-75AA-6A5B0FA62EC0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AC84C862-B162-F1C2-F105-E19B60D1C68F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3418CA39-7163-5C9A-B1B3-CF9F04C636C1}"/>
              </a:ext>
            </a:extLst>
          </p:cNvPr>
          <p:cNvSpPr/>
          <p:nvPr/>
        </p:nvSpPr>
        <p:spPr>
          <a:xfrm>
            <a:off x="464129" y="6577643"/>
            <a:ext cx="11876957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9470AA6A-6DFF-00FD-1668-7FBA314D351B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文本框 342">
            <a:extLst>
              <a:ext uri="{FF2B5EF4-FFF2-40B4-BE49-F238E27FC236}">
                <a16:creationId xmlns:a16="http://schemas.microsoft.com/office/drawing/2014/main" id="{B7DA33EB-47C7-17AA-2CC5-AAD3F9C72E8A}"/>
              </a:ext>
            </a:extLst>
          </p:cNvPr>
          <p:cNvSpPr txBox="1"/>
          <p:nvPr/>
        </p:nvSpPr>
        <p:spPr>
          <a:xfrm>
            <a:off x="459778" y="241254"/>
            <a:ext cx="108637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ln w="22225"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28000"/>
                        </a:schemeClr>
                      </a:gs>
                      <a:gs pos="64000">
                        <a:schemeClr val="bg1">
                          <a:lumMod val="97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45000">
                      <a:srgbClr val="B03BF2">
                        <a:alpha val="8000"/>
                      </a:srgbClr>
                    </a:gs>
                    <a:gs pos="64000">
                      <a:srgbClr val="73D0FE">
                        <a:alpha val="0"/>
                      </a:srgbClr>
                    </a:gs>
                    <a:gs pos="16000">
                      <a:srgbClr val="73D0FE">
                        <a:alpha val="51000"/>
                      </a:srgbClr>
                    </a:gs>
                  </a:gsLst>
                  <a:lin ang="5400000" scaled="0"/>
                  <a:tileRect/>
                </a:gradFill>
                <a:latin typeface="Krona One" panose="02010605030500060004" pitchFamily="2" charset="0"/>
                <a:ea typeface="YouSheBiaoTiYuan" panose="00000500000000000000" pitchFamily="50" charset="-122"/>
              </a:rPr>
              <a:t>DOUYIN</a:t>
            </a:r>
            <a:endParaRPr lang="zh-CN" altLang="en-US" sz="16600" dirty="0"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  <a:alpha val="28000"/>
                      </a:schemeClr>
                    </a:gs>
                    <a:gs pos="64000">
                      <a:schemeClr val="bg1">
                        <a:lumMod val="97000"/>
                        <a:alpha val="0"/>
                      </a:schemeClr>
                    </a:gs>
                  </a:gsLst>
                  <a:lin ang="5400000" scaled="1"/>
                </a:gradFill>
              </a:ln>
              <a:gradFill flip="none" rotWithShape="1">
                <a:gsLst>
                  <a:gs pos="45000">
                    <a:srgbClr val="B03BF2">
                      <a:alpha val="8000"/>
                    </a:srgbClr>
                  </a:gs>
                  <a:gs pos="64000">
                    <a:srgbClr val="73D0FE">
                      <a:alpha val="0"/>
                    </a:srgbClr>
                  </a:gs>
                  <a:gs pos="16000">
                    <a:srgbClr val="73D0FE">
                      <a:alpha val="51000"/>
                    </a:srgbClr>
                  </a:gs>
                </a:gsLst>
                <a:lin ang="5400000" scaled="0"/>
                <a:tileRect/>
              </a:gradFill>
              <a:latin typeface="Krona One" panose="02010605030500060004" pitchFamily="2" charset="0"/>
              <a:ea typeface="YouSheBiaoTiYuan" panose="00000500000000000000" pitchFamily="50" charset="-122"/>
            </a:endParaRPr>
          </a:p>
        </p:txBody>
      </p:sp>
      <p:pic>
        <p:nvPicPr>
          <p:cNvPr id="341" name="图片 340">
            <a:extLst>
              <a:ext uri="{FF2B5EF4-FFF2-40B4-BE49-F238E27FC236}">
                <a16:creationId xmlns:a16="http://schemas.microsoft.com/office/drawing/2014/main" id="{D66B1661-8CFB-0005-D150-8FD829EBA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7" r="32852"/>
          <a:stretch/>
        </p:blipFill>
        <p:spPr>
          <a:xfrm>
            <a:off x="6869461" y="979989"/>
            <a:ext cx="4732421" cy="59708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12AD173-2CB6-B858-4BFE-A146246BA8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5200638" y="1669153"/>
            <a:ext cx="7034347" cy="344667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36C8D3-483B-EED5-AEA1-317DAFC0046D}"/>
              </a:ext>
            </a:extLst>
          </p:cNvPr>
          <p:cNvSpPr txBox="1"/>
          <p:nvPr/>
        </p:nvSpPr>
        <p:spPr>
          <a:xfrm>
            <a:off x="585267" y="3054376"/>
            <a:ext cx="5997101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感谢您的观看</a:t>
            </a:r>
          </a:p>
        </p:txBody>
      </p:sp>
    </p:spTree>
    <p:extLst>
      <p:ext uri="{BB962C8B-B14F-4D97-AF65-F5344CB8AC3E}">
        <p14:creationId xmlns:p14="http://schemas.microsoft.com/office/powerpoint/2010/main" val="128896133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96440-2657-53A6-9D45-EC39D5F3E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54B78B5E-DEFE-7761-05CA-770FD61DA3E4}"/>
              </a:ext>
            </a:extLst>
          </p:cNvPr>
          <p:cNvSpPr/>
          <p:nvPr/>
        </p:nvSpPr>
        <p:spPr>
          <a:xfrm>
            <a:off x="336517" y="-18513"/>
            <a:ext cx="11887975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84000">
                <a:srgbClr val="57AEEE">
                  <a:alpha val="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E4D6FD30-BB9E-2353-373F-EECD53B2B592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782C4D73-45C6-7447-136F-4CCA9B9F9F78}"/>
              </a:ext>
            </a:extLst>
          </p:cNvPr>
          <p:cNvSpPr/>
          <p:nvPr/>
        </p:nvSpPr>
        <p:spPr>
          <a:xfrm>
            <a:off x="464129" y="6577643"/>
            <a:ext cx="11876957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D58980D5-6F56-DDCB-E9BD-5FB69D21BF05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矩形: 圆角 313">
            <a:extLst>
              <a:ext uri="{FF2B5EF4-FFF2-40B4-BE49-F238E27FC236}">
                <a16:creationId xmlns:a16="http://schemas.microsoft.com/office/drawing/2014/main" id="{5163BFC7-770D-A41A-3343-6161EE83F139}"/>
              </a:ext>
            </a:extLst>
          </p:cNvPr>
          <p:cNvSpPr/>
          <p:nvPr/>
        </p:nvSpPr>
        <p:spPr>
          <a:xfrm flipH="1">
            <a:off x="2351143" y="884096"/>
            <a:ext cx="2796466" cy="5207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矩形: 圆角 314">
            <a:extLst>
              <a:ext uri="{FF2B5EF4-FFF2-40B4-BE49-F238E27FC236}">
                <a16:creationId xmlns:a16="http://schemas.microsoft.com/office/drawing/2014/main" id="{ECD33C8F-42D2-78FD-D56D-F4A51849F8D7}"/>
              </a:ext>
            </a:extLst>
          </p:cNvPr>
          <p:cNvSpPr/>
          <p:nvPr/>
        </p:nvSpPr>
        <p:spPr>
          <a:xfrm flipH="1">
            <a:off x="852089" y="2690402"/>
            <a:ext cx="2796466" cy="1594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773A3F-2A5D-FAB6-46DE-4FFAE45D14F2}"/>
              </a:ext>
            </a:extLst>
          </p:cNvPr>
          <p:cNvSpPr txBox="1"/>
          <p:nvPr/>
        </p:nvSpPr>
        <p:spPr>
          <a:xfrm>
            <a:off x="1075446" y="2773157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b="1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defRPr>
            </a:lvl1pPr>
          </a:lstStyle>
          <a:p>
            <a:r>
              <a:rPr lang="zh-CN" altLang="en-US" dirty="0"/>
              <a:t>选题介绍</a:t>
            </a:r>
          </a:p>
        </p:txBody>
      </p: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9AD74FE9-9A53-0D89-0CDB-6FDCE9564E26}"/>
              </a:ext>
            </a:extLst>
          </p:cNvPr>
          <p:cNvSpPr/>
          <p:nvPr/>
        </p:nvSpPr>
        <p:spPr>
          <a:xfrm flipH="1">
            <a:off x="1985708" y="3798662"/>
            <a:ext cx="2796466" cy="1074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7494513-4D64-3631-6BEC-6CDD0A52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333" y="3911208"/>
            <a:ext cx="1450199" cy="145019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E26C84D-3DD2-17B9-6D71-AB9F95A328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0805" y="533208"/>
            <a:ext cx="4950940" cy="495094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29FB116-2803-A9E9-9FBF-E550DD9D2C1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rcRect t="20312"/>
          <a:stretch/>
        </p:blipFill>
        <p:spPr>
          <a:xfrm>
            <a:off x="7444816" y="1187938"/>
            <a:ext cx="3153206" cy="3857033"/>
          </a:xfrm>
          <a:prstGeom prst="rect">
            <a:avLst/>
          </a:prstGeom>
        </p:spPr>
      </p:pic>
      <p:sp>
        <p:nvSpPr>
          <p:cNvPr id="54" name="矩形: 剪去对角 53">
            <a:extLst>
              <a:ext uri="{FF2B5EF4-FFF2-40B4-BE49-F238E27FC236}">
                <a16:creationId xmlns:a16="http://schemas.microsoft.com/office/drawing/2014/main" id="{19444593-1169-72F9-9FD6-5207642876F5}"/>
              </a:ext>
            </a:extLst>
          </p:cNvPr>
          <p:cNvSpPr/>
          <p:nvPr/>
        </p:nvSpPr>
        <p:spPr>
          <a:xfrm flipH="1">
            <a:off x="1231251" y="1921621"/>
            <a:ext cx="2419092" cy="520792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8155BA8-2BE8-7BFC-2026-D2E3E090778E}"/>
              </a:ext>
            </a:extLst>
          </p:cNvPr>
          <p:cNvSpPr txBox="1"/>
          <p:nvPr/>
        </p:nvSpPr>
        <p:spPr>
          <a:xfrm>
            <a:off x="1479390" y="1921621"/>
            <a:ext cx="1922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抖音美好体" panose="02000800000000000000" pitchFamily="50" charset="-122"/>
                <a:ea typeface="抖音美好体" panose="02000800000000000000" pitchFamily="50" charset="-122"/>
              </a:rPr>
              <a:t>PART   01</a:t>
            </a:r>
            <a:endParaRPr lang="zh-CN" altLang="en-US" sz="3200" dirty="0">
              <a:solidFill>
                <a:schemeClr val="bg1"/>
              </a:solidFill>
              <a:latin typeface="抖音美好体" panose="02000800000000000000" pitchFamily="50" charset="-122"/>
              <a:ea typeface="抖音美好体" panose="02000800000000000000" pitchFamily="50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D24F7489-DFB2-3C2B-894F-531C25A97BF8}"/>
              </a:ext>
            </a:extLst>
          </p:cNvPr>
          <p:cNvSpPr/>
          <p:nvPr/>
        </p:nvSpPr>
        <p:spPr>
          <a:xfrm>
            <a:off x="-31600" y="-18513"/>
            <a:ext cx="570280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68263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9DA85-6DB9-2275-5AF4-1A8F5A76E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29E960F1-F8B7-2563-C6BB-430518CCB461}"/>
              </a:ext>
            </a:extLst>
          </p:cNvPr>
          <p:cNvSpPr/>
          <p:nvPr/>
        </p:nvSpPr>
        <p:spPr>
          <a:xfrm>
            <a:off x="298173" y="-18513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449B2B8B-E075-DD0B-F9E4-AFF6F5AF9656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306A4511-2DBC-DDA5-1229-7E5A8195B9EF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026E5E34-FA21-7121-A53C-A1EB865E23B5}"/>
              </a:ext>
            </a:extLst>
          </p:cNvPr>
          <p:cNvSpPr/>
          <p:nvPr/>
        </p:nvSpPr>
        <p:spPr>
          <a:xfrm>
            <a:off x="464129" y="6577643"/>
            <a:ext cx="11876957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56CB5E43-1480-D8C9-E474-0F3EA89F55D6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D7B0B86-8660-D2B6-BE0F-02177EF082C2}"/>
              </a:ext>
            </a:extLst>
          </p:cNvPr>
          <p:cNvSpPr/>
          <p:nvPr/>
        </p:nvSpPr>
        <p:spPr>
          <a:xfrm flipH="1">
            <a:off x="479342" y="528305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2A7E6C1-F0FB-B29B-C387-51AC4C638900}"/>
              </a:ext>
            </a:extLst>
          </p:cNvPr>
          <p:cNvSpPr/>
          <p:nvPr/>
        </p:nvSpPr>
        <p:spPr>
          <a:xfrm flipH="1">
            <a:off x="1154465" y="1090862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B6099D8-4DC8-B15A-2EAE-6AF59AEB6004}"/>
              </a:ext>
            </a:extLst>
          </p:cNvPr>
          <p:cNvSpPr/>
          <p:nvPr/>
        </p:nvSpPr>
        <p:spPr>
          <a:xfrm flipH="1">
            <a:off x="265682" y="538021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D3F709-9C4E-E508-8F55-FF41FB8A2A29}"/>
              </a:ext>
            </a:extLst>
          </p:cNvPr>
          <p:cNvSpPr txBox="1"/>
          <p:nvPr/>
        </p:nvSpPr>
        <p:spPr>
          <a:xfrm>
            <a:off x="621533" y="548285"/>
            <a:ext cx="2605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1.1  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选题背景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A0F1E3-A416-AB92-1027-88F68E65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349" y="-252026"/>
            <a:ext cx="1399309" cy="1399309"/>
          </a:xfrm>
          <a:prstGeom prst="rect">
            <a:avLst/>
          </a:prstGeom>
        </p:spPr>
      </p:pic>
      <p:pic>
        <p:nvPicPr>
          <p:cNvPr id="2" name="图片 1" descr="2">
            <a:extLst>
              <a:ext uri="{FF2B5EF4-FFF2-40B4-BE49-F238E27FC236}">
                <a16:creationId xmlns:a16="http://schemas.microsoft.com/office/drawing/2014/main" id="{A3F40CA4-E82D-2F11-75F3-B601BFFB6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57" y="913075"/>
            <a:ext cx="4958715" cy="2226310"/>
          </a:xfrm>
          <a:prstGeom prst="rect">
            <a:avLst/>
          </a:prstGeom>
        </p:spPr>
      </p:pic>
      <p:pic>
        <p:nvPicPr>
          <p:cNvPr id="3" name="图片 2" descr="1">
            <a:extLst>
              <a:ext uri="{FF2B5EF4-FFF2-40B4-BE49-F238E27FC236}">
                <a16:creationId xmlns:a16="http://schemas.microsoft.com/office/drawing/2014/main" id="{13262E32-4F9A-2E3F-CD11-CF678F13B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823" y="3429000"/>
            <a:ext cx="4904105" cy="23209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35F29E-499E-A246-2FA2-5765AF841566}"/>
              </a:ext>
            </a:extLst>
          </p:cNvPr>
          <p:cNvSpPr txBox="1"/>
          <p:nvPr/>
        </p:nvSpPr>
        <p:spPr>
          <a:xfrm>
            <a:off x="7442445" y="5832911"/>
            <a:ext cx="4749555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b="1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抖音电商市场规模整体呈上升态势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A8531C-63AD-C19C-2875-FC78C9CE1FA9}"/>
              </a:ext>
            </a:extLst>
          </p:cNvPr>
          <p:cNvSpPr txBox="1"/>
          <p:nvPr/>
        </p:nvSpPr>
        <p:spPr>
          <a:xfrm>
            <a:off x="680769" y="1871605"/>
            <a:ext cx="5769196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1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、行业现状：抖音直播带货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GMV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达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3.5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亿元，占全国直播电商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81.4%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，但增速放缓至</a:t>
            </a: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29%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，进入理性调整期；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DC301F-C718-E163-D642-62B932865206}"/>
              </a:ext>
            </a:extLst>
          </p:cNvPr>
          <p:cNvSpPr txBox="1"/>
          <p:nvPr/>
        </p:nvSpPr>
        <p:spPr>
          <a:xfrm>
            <a:off x="694407" y="3190609"/>
            <a:ext cx="5648585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2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、乱象频发：头部主播“塌房”事件频发，严重冲击消费者信任，暴露平台审核、供应链管理等短板；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501CE2-E448-3B3E-0FBE-F4846010684C}"/>
              </a:ext>
            </a:extLst>
          </p:cNvPr>
          <p:cNvSpPr txBox="1"/>
          <p:nvPr/>
        </p:nvSpPr>
        <p:spPr>
          <a:xfrm>
            <a:off x="753432" y="4523370"/>
            <a:ext cx="5491655" cy="7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3</a:t>
            </a:r>
            <a:r>
              <a:rPr lang="zh-CN" altLang="en-US" sz="1600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、政策收紧：国家出台了相应的法规要求规范宣传行为，但落地执行仍存在差距。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24DF378-210D-7A22-BCCA-801A4130B388}"/>
              </a:ext>
            </a:extLst>
          </p:cNvPr>
          <p:cNvSpPr/>
          <p:nvPr/>
        </p:nvSpPr>
        <p:spPr>
          <a:xfrm>
            <a:off x="668132" y="1819941"/>
            <a:ext cx="5701137" cy="787717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A601A42-3B52-3008-BC5D-3BF44E4B24C5}"/>
              </a:ext>
            </a:extLst>
          </p:cNvPr>
          <p:cNvSpPr/>
          <p:nvPr/>
        </p:nvSpPr>
        <p:spPr>
          <a:xfrm>
            <a:off x="668132" y="3176939"/>
            <a:ext cx="5701137" cy="78771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BCBF39B-2BD1-6467-5FB5-47648E4B10B3}"/>
              </a:ext>
            </a:extLst>
          </p:cNvPr>
          <p:cNvSpPr/>
          <p:nvPr/>
        </p:nvSpPr>
        <p:spPr>
          <a:xfrm>
            <a:off x="714799" y="4520983"/>
            <a:ext cx="5701137" cy="787717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67390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74519-87C6-F1BD-D95D-194230911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B2F086EB-56C4-913E-1CFD-41F346E09886}"/>
              </a:ext>
            </a:extLst>
          </p:cNvPr>
          <p:cNvSpPr/>
          <p:nvPr/>
        </p:nvSpPr>
        <p:spPr>
          <a:xfrm>
            <a:off x="315040" y="-18513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C6E2705D-71F3-3EC8-62B8-6B4558ABA51C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1FBB774C-DABF-8340-C896-BEC9AD1AFA3D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39FC254B-7DF8-EC3C-8AFE-26D75B5DFCF3}"/>
              </a:ext>
            </a:extLst>
          </p:cNvPr>
          <p:cNvSpPr/>
          <p:nvPr/>
        </p:nvSpPr>
        <p:spPr>
          <a:xfrm>
            <a:off x="464129" y="6577643"/>
            <a:ext cx="11876957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4801F856-395E-70B3-90B8-A3209C78F38B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6ED23DF-680D-1C88-4E29-062042F460B2}"/>
              </a:ext>
            </a:extLst>
          </p:cNvPr>
          <p:cNvSpPr/>
          <p:nvPr/>
        </p:nvSpPr>
        <p:spPr>
          <a:xfrm flipH="1">
            <a:off x="479342" y="528305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71AD710-7888-B9F9-8F9C-5965DF9C91F9}"/>
              </a:ext>
            </a:extLst>
          </p:cNvPr>
          <p:cNvSpPr/>
          <p:nvPr/>
        </p:nvSpPr>
        <p:spPr>
          <a:xfrm flipH="1">
            <a:off x="1154465" y="1090862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A6BB933-19B3-B0DF-0CA3-914273448884}"/>
              </a:ext>
            </a:extLst>
          </p:cNvPr>
          <p:cNvSpPr/>
          <p:nvPr/>
        </p:nvSpPr>
        <p:spPr>
          <a:xfrm flipH="1">
            <a:off x="265682" y="538021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482EFE-9519-9CD3-59A9-1E2B87EA6550}"/>
              </a:ext>
            </a:extLst>
          </p:cNvPr>
          <p:cNvSpPr txBox="1"/>
          <p:nvPr/>
        </p:nvSpPr>
        <p:spPr>
          <a:xfrm>
            <a:off x="621533" y="548285"/>
            <a:ext cx="2605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1.2  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选题意义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E227D84-AC7E-36ED-CF0A-BD528870D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349" y="-252026"/>
            <a:ext cx="1399309" cy="1399309"/>
          </a:xfrm>
          <a:prstGeom prst="rect">
            <a:avLst/>
          </a:prstGeom>
        </p:spPr>
      </p:pic>
      <p:sp>
        <p:nvSpPr>
          <p:cNvPr id="5" name="矩形: 剪去对角 4">
            <a:extLst>
              <a:ext uri="{FF2B5EF4-FFF2-40B4-BE49-F238E27FC236}">
                <a16:creationId xmlns:a16="http://schemas.microsoft.com/office/drawing/2014/main" id="{84E06A79-3BE1-7741-9E48-24C52B7C0314}"/>
              </a:ext>
            </a:extLst>
          </p:cNvPr>
          <p:cNvSpPr/>
          <p:nvPr/>
        </p:nvSpPr>
        <p:spPr>
          <a:xfrm flipH="1">
            <a:off x="1188418" y="1873092"/>
            <a:ext cx="1629391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5">
            <a:extLst>
              <a:ext uri="{FF2B5EF4-FFF2-40B4-BE49-F238E27FC236}">
                <a16:creationId xmlns:a16="http://schemas.microsoft.com/office/drawing/2014/main" id="{1C2899BD-15FA-2080-C4C3-957B67BC9D42}"/>
              </a:ext>
            </a:extLst>
          </p:cNvPr>
          <p:cNvSpPr/>
          <p:nvPr/>
        </p:nvSpPr>
        <p:spPr>
          <a:xfrm flipH="1">
            <a:off x="5226562" y="1892501"/>
            <a:ext cx="1629391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83200698-9817-D2BB-9CD6-E78FC96C8A94}"/>
              </a:ext>
            </a:extLst>
          </p:cNvPr>
          <p:cNvSpPr/>
          <p:nvPr/>
        </p:nvSpPr>
        <p:spPr>
          <a:xfrm flipH="1">
            <a:off x="9264706" y="1873092"/>
            <a:ext cx="1629391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6EAC55-6531-8EE7-2D5E-F6ED335F76B0}"/>
              </a:ext>
            </a:extLst>
          </p:cNvPr>
          <p:cNvSpPr txBox="1"/>
          <p:nvPr/>
        </p:nvSpPr>
        <p:spPr>
          <a:xfrm>
            <a:off x="1387366" y="1894822"/>
            <a:ext cx="1334813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理论意义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27E4E1-5A94-C791-2D79-93AC52614A37}"/>
              </a:ext>
            </a:extLst>
          </p:cNvPr>
          <p:cNvSpPr txBox="1"/>
          <p:nvPr/>
        </p:nvSpPr>
        <p:spPr>
          <a:xfrm>
            <a:off x="5431563" y="1920200"/>
            <a:ext cx="1367228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实践意义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367DD53-184F-A6E7-D33D-D1EC7E6E2F0F}"/>
              </a:ext>
            </a:extLst>
          </p:cNvPr>
          <p:cNvSpPr txBox="1"/>
          <p:nvPr/>
        </p:nvSpPr>
        <p:spPr>
          <a:xfrm>
            <a:off x="9506395" y="1888312"/>
            <a:ext cx="1219200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社会意义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BA4227-8763-7B0D-AB20-64C7000E8A9E}"/>
              </a:ext>
            </a:extLst>
          </p:cNvPr>
          <p:cNvSpPr txBox="1"/>
          <p:nvPr/>
        </p:nvSpPr>
        <p:spPr>
          <a:xfrm>
            <a:off x="883458" y="2810812"/>
            <a:ext cx="2671570" cy="167090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丰富电商直播研究视角</a:t>
            </a:r>
            <a:endParaRPr lang="en-US" altLang="zh-CN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拓展消费者行为研究</a:t>
            </a:r>
            <a:endParaRPr lang="en-US" altLang="zh-CN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完善行业规范理论</a:t>
            </a:r>
            <a:endParaRPr lang="zh-CN" altLang="en-US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2CD064-865C-AA0A-9297-CA1FAE30EC38}"/>
              </a:ext>
            </a:extLst>
          </p:cNvPr>
          <p:cNvSpPr txBox="1"/>
          <p:nvPr/>
        </p:nvSpPr>
        <p:spPr>
          <a:xfrm>
            <a:off x="4827660" y="2804881"/>
            <a:ext cx="2575035" cy="167090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优化主播策略</a:t>
            </a:r>
            <a:endParaRPr lang="en-US" altLang="zh-CN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指导平台监管</a:t>
            </a:r>
            <a:endParaRPr lang="en-US" altLang="zh-CN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助力商家营销</a:t>
            </a:r>
            <a:endParaRPr lang="zh-CN" altLang="en-US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CD361B8-9821-BA00-8831-7044E6E724E7}"/>
              </a:ext>
            </a:extLst>
          </p:cNvPr>
          <p:cNvSpPr txBox="1"/>
          <p:nvPr/>
        </p:nvSpPr>
        <p:spPr>
          <a:xfrm>
            <a:off x="8649322" y="2804880"/>
            <a:ext cx="2933347" cy="167090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推动行业从野蛮增长转向可持续发展，对促进数字经济健康生态具有积极影响</a:t>
            </a:r>
            <a:endParaRPr lang="zh-CN" altLang="en-US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772041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9DEA3-4FED-93FE-3047-42F6AD1F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CBBA132D-0536-19A1-F423-1CEBE1A8A638}"/>
              </a:ext>
            </a:extLst>
          </p:cNvPr>
          <p:cNvSpPr/>
          <p:nvPr/>
        </p:nvSpPr>
        <p:spPr>
          <a:xfrm>
            <a:off x="281927" y="-14297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3135E11B-C2E0-E3FA-2990-63A76F57B5C0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23A1FB2C-26FE-6BA2-A2F0-1EF4F2D967A1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D6867BD0-E699-21C5-0C4B-CD27E4450519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0B8077C2-3033-DE4C-404E-51671F778BB9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BA7C157-0A7D-A1C0-B765-9BFC0D132D41}"/>
              </a:ext>
            </a:extLst>
          </p:cNvPr>
          <p:cNvSpPr/>
          <p:nvPr/>
        </p:nvSpPr>
        <p:spPr>
          <a:xfrm flipH="1">
            <a:off x="482261" y="516317"/>
            <a:ext cx="122419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11F3E1E-0784-F852-B200-9C98C518E261}"/>
              </a:ext>
            </a:extLst>
          </p:cNvPr>
          <p:cNvSpPr/>
          <p:nvPr/>
        </p:nvSpPr>
        <p:spPr>
          <a:xfrm flipH="1">
            <a:off x="265682" y="420032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C54D59-05E9-721D-2C0B-0AACA5078248}"/>
              </a:ext>
            </a:extLst>
          </p:cNvPr>
          <p:cNvSpPr txBox="1"/>
          <p:nvPr/>
        </p:nvSpPr>
        <p:spPr>
          <a:xfrm>
            <a:off x="604684" y="550520"/>
            <a:ext cx="2648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1.3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选题创新</a:t>
            </a:r>
          </a:p>
        </p:txBody>
      </p: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5933465D-000E-0AA1-5137-C9F9124812EC}"/>
              </a:ext>
            </a:extLst>
          </p:cNvPr>
          <p:cNvSpPr/>
          <p:nvPr/>
        </p:nvSpPr>
        <p:spPr>
          <a:xfrm flipH="1">
            <a:off x="1157347" y="1078874"/>
            <a:ext cx="1209007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4" name="图片 313">
            <a:extLst>
              <a:ext uri="{FF2B5EF4-FFF2-40B4-BE49-F238E27FC236}">
                <a16:creationId xmlns:a16="http://schemas.microsoft.com/office/drawing/2014/main" id="{4004180A-B249-8884-D241-034BB6C1C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98802"/>
            <a:ext cx="1399309" cy="13993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D14E7B-30F7-4FB1-C7D1-DAC885C36A88}"/>
              </a:ext>
            </a:extLst>
          </p:cNvPr>
          <p:cNvSpPr txBox="1"/>
          <p:nvPr/>
        </p:nvSpPr>
        <p:spPr>
          <a:xfrm>
            <a:off x="1384903" y="4496758"/>
            <a:ext cx="638388" cy="45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endParaRPr lang="zh-CN" altLang="en-US" sz="2000" b="1" dirty="0">
              <a:ln>
                <a:solidFill>
                  <a:schemeClr val="bg1">
                    <a:alpha val="21000"/>
                  </a:schemeClr>
                </a:solidFill>
              </a:ln>
              <a:gradFill flip="none" rotWithShape="1">
                <a:gsLst>
                  <a:gs pos="0">
                    <a:srgbClr val="57AEEE"/>
                  </a:gs>
                  <a:gs pos="100000">
                    <a:srgbClr val="B03BF2"/>
                  </a:gs>
                </a:gsLst>
                <a:lin ang="15600000" scaled="0"/>
                <a:tileRect/>
              </a:gradFill>
              <a:effectLst>
                <a:outerShdw blurRad="50800" dist="38100" dir="5400000" algn="t" rotWithShape="0">
                  <a:srgbClr val="7679FE">
                    <a:alpha val="21000"/>
                  </a:srgbClr>
                </a:outerShdw>
              </a:effectLst>
              <a:latin typeface="Krona One" panose="02010605030500060004" pitchFamily="2" charset="0"/>
              <a:ea typeface="抖音美好体" panose="02000800000000000000" pitchFamily="50" charset="-122"/>
            </a:endParaRPr>
          </a:p>
        </p:txBody>
      </p:sp>
      <p:pic>
        <p:nvPicPr>
          <p:cNvPr id="9" name="图形 8" descr="发送 纯色填充">
            <a:extLst>
              <a:ext uri="{FF2B5EF4-FFF2-40B4-BE49-F238E27FC236}">
                <a16:creationId xmlns:a16="http://schemas.microsoft.com/office/drawing/2014/main" id="{47681E6B-A104-4575-DF2E-4F3DF95BC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2656" y="3259309"/>
            <a:ext cx="638388" cy="638388"/>
          </a:xfrm>
          <a:prstGeom prst="rect">
            <a:avLst/>
          </a:prstGeom>
        </p:spPr>
      </p:pic>
      <p:pic>
        <p:nvPicPr>
          <p:cNvPr id="11" name="图形 10" descr="发送 纯色填充">
            <a:extLst>
              <a:ext uri="{FF2B5EF4-FFF2-40B4-BE49-F238E27FC236}">
                <a16:creationId xmlns:a16="http://schemas.microsoft.com/office/drawing/2014/main" id="{F716839A-9D78-8D9D-ED17-467D52B9A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7303" y="1776496"/>
            <a:ext cx="638388" cy="638388"/>
          </a:xfrm>
          <a:prstGeom prst="rect">
            <a:avLst/>
          </a:prstGeom>
        </p:spPr>
      </p:pic>
      <p:pic>
        <p:nvPicPr>
          <p:cNvPr id="12" name="图形 11" descr="发送 纯色填充">
            <a:extLst>
              <a:ext uri="{FF2B5EF4-FFF2-40B4-BE49-F238E27FC236}">
                <a16:creationId xmlns:a16="http://schemas.microsoft.com/office/drawing/2014/main" id="{9ADD08C0-24F2-DE7D-A2D6-8170D29AF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2656" y="4970109"/>
            <a:ext cx="638388" cy="6383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D84EC91-03F5-386E-4CCE-E372626A7D5D}"/>
              </a:ext>
            </a:extLst>
          </p:cNvPr>
          <p:cNvSpPr txBox="1"/>
          <p:nvPr/>
        </p:nvSpPr>
        <p:spPr>
          <a:xfrm>
            <a:off x="2837792" y="1823545"/>
            <a:ext cx="8098222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紧跟时代热点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。电商行业的崛起，改变了我们的购物方式，提供了诸多便利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078A2C-6B16-C67E-DE48-FDB0883487F9}"/>
              </a:ext>
            </a:extLst>
          </p:cNvPr>
          <p:cNvSpPr txBox="1"/>
          <p:nvPr/>
        </p:nvSpPr>
        <p:spPr>
          <a:xfrm>
            <a:off x="2837792" y="3189710"/>
            <a:ext cx="7641020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现实意义显著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。抖音购物迅速发展的同时，也显露出诸多消费问题，本文针对此类问题提出了针对性建议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C76E0B-59B3-FB6E-E445-80C6C9D5AB61}"/>
              </a:ext>
            </a:extLst>
          </p:cNvPr>
          <p:cNvSpPr txBox="1"/>
          <p:nvPr/>
        </p:nvSpPr>
        <p:spPr>
          <a:xfrm>
            <a:off x="2858813" y="4847511"/>
            <a:ext cx="7956331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研究方向新颖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。本文不仅针对抖音带货现象进行分析，同时针对带货主播“塌房”问题进行了调查和分析，并给出针对性建议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51CC551-A334-DF11-7B14-91C0E710C90A}"/>
              </a:ext>
            </a:extLst>
          </p:cNvPr>
          <p:cNvSpPr/>
          <p:nvPr/>
        </p:nvSpPr>
        <p:spPr>
          <a:xfrm>
            <a:off x="2837792" y="1633035"/>
            <a:ext cx="8376746" cy="84663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EB7CABC-5052-4C04-7D84-D07EE41DAFB4}"/>
              </a:ext>
            </a:extLst>
          </p:cNvPr>
          <p:cNvSpPr/>
          <p:nvPr/>
        </p:nvSpPr>
        <p:spPr>
          <a:xfrm>
            <a:off x="2837792" y="3189710"/>
            <a:ext cx="8450318" cy="8023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71D28B0-C677-6949-0A6A-44E7BC33FBF6}"/>
              </a:ext>
            </a:extLst>
          </p:cNvPr>
          <p:cNvSpPr/>
          <p:nvPr/>
        </p:nvSpPr>
        <p:spPr>
          <a:xfrm>
            <a:off x="2916566" y="4809657"/>
            <a:ext cx="8471338" cy="922455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78627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4A838C-EE08-BA6C-EA02-8C100C9ED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3DCEC39D-B828-E4D8-B1B1-F4919C38BE56}"/>
              </a:ext>
            </a:extLst>
          </p:cNvPr>
          <p:cNvSpPr/>
          <p:nvPr/>
        </p:nvSpPr>
        <p:spPr>
          <a:xfrm>
            <a:off x="336517" y="-18513"/>
            <a:ext cx="11887975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84000">
                <a:srgbClr val="57AEEE">
                  <a:alpha val="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8D51D46B-CE1E-44F5-2705-74CCBE32349A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A86AEF52-5A0E-112C-7A41-D39B6E9ABD88}"/>
              </a:ext>
            </a:extLst>
          </p:cNvPr>
          <p:cNvSpPr/>
          <p:nvPr/>
        </p:nvSpPr>
        <p:spPr>
          <a:xfrm>
            <a:off x="464129" y="6577643"/>
            <a:ext cx="11876957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F5BB967A-545A-94BA-E699-24C6DCE6F696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矩形: 圆角 313">
            <a:extLst>
              <a:ext uri="{FF2B5EF4-FFF2-40B4-BE49-F238E27FC236}">
                <a16:creationId xmlns:a16="http://schemas.microsoft.com/office/drawing/2014/main" id="{E910AF03-C1AE-FB37-D74A-37F786772C3D}"/>
              </a:ext>
            </a:extLst>
          </p:cNvPr>
          <p:cNvSpPr/>
          <p:nvPr/>
        </p:nvSpPr>
        <p:spPr>
          <a:xfrm flipH="1">
            <a:off x="2351143" y="884096"/>
            <a:ext cx="2796466" cy="5207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矩形: 圆角 314">
            <a:extLst>
              <a:ext uri="{FF2B5EF4-FFF2-40B4-BE49-F238E27FC236}">
                <a16:creationId xmlns:a16="http://schemas.microsoft.com/office/drawing/2014/main" id="{CE60ACF6-3132-3B0E-41FE-559BD9CCB89E}"/>
              </a:ext>
            </a:extLst>
          </p:cNvPr>
          <p:cNvSpPr/>
          <p:nvPr/>
        </p:nvSpPr>
        <p:spPr>
          <a:xfrm flipH="1">
            <a:off x="852089" y="2690402"/>
            <a:ext cx="2796466" cy="1594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190E35-DF5A-952E-B589-1EA0C39716B7}"/>
              </a:ext>
            </a:extLst>
          </p:cNvPr>
          <p:cNvSpPr txBox="1"/>
          <p:nvPr/>
        </p:nvSpPr>
        <p:spPr>
          <a:xfrm>
            <a:off x="1075446" y="2773157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 b="1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defRPr>
            </a:lvl1pPr>
          </a:lstStyle>
          <a:p>
            <a:r>
              <a:rPr lang="zh-CN" altLang="en-US" dirty="0"/>
              <a:t>调查设计</a:t>
            </a:r>
          </a:p>
        </p:txBody>
      </p:sp>
      <p:sp>
        <p:nvSpPr>
          <p:cNvPr id="313" name="矩形: 圆角 312">
            <a:extLst>
              <a:ext uri="{FF2B5EF4-FFF2-40B4-BE49-F238E27FC236}">
                <a16:creationId xmlns:a16="http://schemas.microsoft.com/office/drawing/2014/main" id="{61004819-1A1B-B2E6-99D9-98BA7CDA4427}"/>
              </a:ext>
            </a:extLst>
          </p:cNvPr>
          <p:cNvSpPr/>
          <p:nvPr/>
        </p:nvSpPr>
        <p:spPr>
          <a:xfrm flipH="1">
            <a:off x="1985708" y="3798662"/>
            <a:ext cx="2796466" cy="1074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81C6F2A-852B-DE46-B1CE-B12469097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333" y="3911208"/>
            <a:ext cx="1450199" cy="145019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264C814D-B666-88AA-373B-822DFD45FA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0805" y="533208"/>
            <a:ext cx="4950940" cy="495094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D1BC6C30-33A9-3666-3826-281F5F3F94D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rcRect t="20312"/>
          <a:stretch/>
        </p:blipFill>
        <p:spPr>
          <a:xfrm>
            <a:off x="7444816" y="1187938"/>
            <a:ext cx="3153206" cy="3857033"/>
          </a:xfrm>
          <a:prstGeom prst="rect">
            <a:avLst/>
          </a:prstGeom>
        </p:spPr>
      </p:pic>
      <p:sp>
        <p:nvSpPr>
          <p:cNvPr id="54" name="矩形: 剪去对角 53">
            <a:extLst>
              <a:ext uri="{FF2B5EF4-FFF2-40B4-BE49-F238E27FC236}">
                <a16:creationId xmlns:a16="http://schemas.microsoft.com/office/drawing/2014/main" id="{324E2192-E7ED-8698-9497-DDC3E2464B9D}"/>
              </a:ext>
            </a:extLst>
          </p:cNvPr>
          <p:cNvSpPr/>
          <p:nvPr/>
        </p:nvSpPr>
        <p:spPr>
          <a:xfrm flipH="1">
            <a:off x="1231251" y="1921621"/>
            <a:ext cx="2419092" cy="520792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98C353B-7EBD-1A09-D2E7-D5B4EADC8D3C}"/>
              </a:ext>
            </a:extLst>
          </p:cNvPr>
          <p:cNvSpPr txBox="1"/>
          <p:nvPr/>
        </p:nvSpPr>
        <p:spPr>
          <a:xfrm>
            <a:off x="1392925" y="1921621"/>
            <a:ext cx="2095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抖音美好体" panose="02000800000000000000" pitchFamily="50" charset="-122"/>
                <a:ea typeface="抖音美好体" panose="02000800000000000000" pitchFamily="50" charset="-122"/>
              </a:rPr>
              <a:t>PART   02</a:t>
            </a:r>
            <a:endParaRPr lang="zh-CN" altLang="en-US" sz="3200" dirty="0">
              <a:solidFill>
                <a:schemeClr val="bg1"/>
              </a:solidFill>
              <a:latin typeface="抖音美好体" panose="02000800000000000000" pitchFamily="50" charset="-122"/>
              <a:ea typeface="抖音美好体" panose="02000800000000000000" pitchFamily="50" charset="-122"/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15F13275-EE44-AA0C-A9B1-2C1AAA8D9587}"/>
              </a:ext>
            </a:extLst>
          </p:cNvPr>
          <p:cNvSpPr/>
          <p:nvPr/>
        </p:nvSpPr>
        <p:spPr>
          <a:xfrm>
            <a:off x="-31600" y="-18513"/>
            <a:ext cx="570280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85763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45A2E-8558-CC87-6B84-1D9CE9153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F60BF6A9-44FE-694A-27D3-FC2DA5784E35}"/>
              </a:ext>
            </a:extLst>
          </p:cNvPr>
          <p:cNvSpPr/>
          <p:nvPr/>
        </p:nvSpPr>
        <p:spPr>
          <a:xfrm>
            <a:off x="354297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6B214287-6A72-DF98-3701-372D735B0968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E0547C2F-D916-C685-CC8A-7C91A48C1838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30F840AF-B64F-2FE4-B2C6-D962DA82162B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BD5CA781-7011-2D95-37EE-20EC5D195D71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97104B6-0741-1EA9-B0DC-08D556D59DEB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F0D3C62-6D21-89B2-6524-5FD834623700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A5EA1B1-9C6C-25DE-4BD0-9682C87FF631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9238C6-990F-B887-C40E-240B2811EA39}"/>
              </a:ext>
            </a:extLst>
          </p:cNvPr>
          <p:cNvSpPr txBox="1"/>
          <p:nvPr/>
        </p:nvSpPr>
        <p:spPr>
          <a:xfrm>
            <a:off x="600073" y="572824"/>
            <a:ext cx="257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2.1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研究思路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D5ABEB22-57D9-59B5-069D-03BFE32BD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880" y="105763"/>
            <a:ext cx="1399309" cy="13993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D6B7D4-4B3F-0122-5E54-8378B88A8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801" y="98014"/>
            <a:ext cx="5334463" cy="64796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FF519FB-964B-83FA-F076-9B3BC573F1D7}"/>
              </a:ext>
            </a:extLst>
          </p:cNvPr>
          <p:cNvSpPr txBox="1"/>
          <p:nvPr/>
        </p:nvSpPr>
        <p:spPr>
          <a:xfrm>
            <a:off x="829139" y="2727525"/>
            <a:ext cx="3669289" cy="777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按照发现问题→问卷分析→大数据分析→解决问题的思路开展工作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E85D4A0C-4111-F743-E584-2FBA3C923C7A}"/>
              </a:ext>
            </a:extLst>
          </p:cNvPr>
          <p:cNvSpPr/>
          <p:nvPr/>
        </p:nvSpPr>
        <p:spPr>
          <a:xfrm>
            <a:off x="531528" y="2334725"/>
            <a:ext cx="4294659" cy="1673773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10201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EEE">
            <a:alpha val="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F0D95-5D04-331E-37CD-0ACB4EC69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任意多边形: 形状 309">
            <a:extLst>
              <a:ext uri="{FF2B5EF4-FFF2-40B4-BE49-F238E27FC236}">
                <a16:creationId xmlns:a16="http://schemas.microsoft.com/office/drawing/2014/main" id="{DFBE2CB4-A02C-A6B3-792F-1A98352FC760}"/>
              </a:ext>
            </a:extLst>
          </p:cNvPr>
          <p:cNvSpPr/>
          <p:nvPr/>
        </p:nvSpPr>
        <p:spPr>
          <a:xfrm>
            <a:off x="354297" y="0"/>
            <a:ext cx="11926319" cy="6858000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gradFill flip="none" rotWithShape="1">
            <a:gsLst>
              <a:gs pos="0">
                <a:srgbClr val="57AEEE">
                  <a:alpha val="9000"/>
                </a:srgbClr>
              </a:gs>
              <a:gs pos="100000">
                <a:srgbClr val="57AEEE">
                  <a:alpha val="5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8" name="任意多边形: 形状 327">
            <a:extLst>
              <a:ext uri="{FF2B5EF4-FFF2-40B4-BE49-F238E27FC236}">
                <a16:creationId xmlns:a16="http://schemas.microsoft.com/office/drawing/2014/main" id="{01F504D9-2B68-B305-9905-BE815326496A}"/>
              </a:ext>
            </a:extLst>
          </p:cNvPr>
          <p:cNvSpPr/>
          <p:nvPr/>
        </p:nvSpPr>
        <p:spPr>
          <a:xfrm>
            <a:off x="298174" y="120627"/>
            <a:ext cx="11893826" cy="6616746"/>
          </a:xfrm>
          <a:custGeom>
            <a:avLst/>
            <a:gdLst>
              <a:gd name="connsiteX0" fmla="*/ 0 w 12191999"/>
              <a:gd name="connsiteY0" fmla="*/ 0 h 6426679"/>
              <a:gd name="connsiteX1" fmla="*/ 817606 w 12191999"/>
              <a:gd name="connsiteY1" fmla="*/ 0 h 6426679"/>
              <a:gd name="connsiteX2" fmla="*/ 1235928 w 12191999"/>
              <a:gd name="connsiteY2" fmla="*/ 224663 h 6426679"/>
              <a:gd name="connsiteX3" fmla="*/ 3723073 w 12191999"/>
              <a:gd name="connsiteY3" fmla="*/ 224663 h 6426679"/>
              <a:gd name="connsiteX4" fmla="*/ 4141396 w 12191999"/>
              <a:gd name="connsiteY4" fmla="*/ 0 h 6426679"/>
              <a:gd name="connsiteX5" fmla="*/ 12191999 w 12191999"/>
              <a:gd name="connsiteY5" fmla="*/ 0 h 6426679"/>
              <a:gd name="connsiteX6" fmla="*/ 12191999 w 12191999"/>
              <a:gd name="connsiteY6" fmla="*/ 6426679 h 6426679"/>
              <a:gd name="connsiteX7" fmla="*/ 0 w 12191999"/>
              <a:gd name="connsiteY7" fmla="*/ 6426679 h 64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426679">
                <a:moveTo>
                  <a:pt x="0" y="0"/>
                </a:moveTo>
                <a:lnTo>
                  <a:pt x="817606" y="0"/>
                </a:lnTo>
                <a:lnTo>
                  <a:pt x="1235928" y="224663"/>
                </a:lnTo>
                <a:lnTo>
                  <a:pt x="3723073" y="224663"/>
                </a:lnTo>
                <a:lnTo>
                  <a:pt x="4141396" y="0"/>
                </a:lnTo>
                <a:lnTo>
                  <a:pt x="12191999" y="0"/>
                </a:lnTo>
                <a:lnTo>
                  <a:pt x="12191999" y="6426679"/>
                </a:lnTo>
                <a:lnTo>
                  <a:pt x="0" y="6426679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rgbClr val="57AEEE">
                    <a:alpha val="9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7" name="任意多边形: 形状 316">
            <a:extLst>
              <a:ext uri="{FF2B5EF4-FFF2-40B4-BE49-F238E27FC236}">
                <a16:creationId xmlns:a16="http://schemas.microsoft.com/office/drawing/2014/main" id="{CB7138E2-3689-FE19-FB23-214E1E833C59}"/>
              </a:ext>
            </a:extLst>
          </p:cNvPr>
          <p:cNvSpPr/>
          <p:nvPr/>
        </p:nvSpPr>
        <p:spPr>
          <a:xfrm>
            <a:off x="20402" y="0"/>
            <a:ext cx="422511" cy="6858000"/>
          </a:xfrm>
          <a:custGeom>
            <a:avLst/>
            <a:gdLst>
              <a:gd name="connsiteX0" fmla="*/ 0 w 464130"/>
              <a:gd name="connsiteY0" fmla="*/ 0 h 6858000"/>
              <a:gd name="connsiteX1" fmla="*/ 298174 w 464130"/>
              <a:gd name="connsiteY1" fmla="*/ 0 h 6858000"/>
              <a:gd name="connsiteX2" fmla="*/ 298174 w 464130"/>
              <a:gd name="connsiteY2" fmla="*/ 5153791 h 6858000"/>
              <a:gd name="connsiteX3" fmla="*/ 464130 w 464130"/>
              <a:gd name="connsiteY3" fmla="*/ 5292979 h 6858000"/>
              <a:gd name="connsiteX4" fmla="*/ 464130 w 464130"/>
              <a:gd name="connsiteY4" fmla="*/ 5876496 h 6858000"/>
              <a:gd name="connsiteX5" fmla="*/ 298174 w 464130"/>
              <a:gd name="connsiteY5" fmla="*/ 6015684 h 6858000"/>
              <a:gd name="connsiteX6" fmla="*/ 298174 w 464130"/>
              <a:gd name="connsiteY6" fmla="*/ 6858000 h 6858000"/>
              <a:gd name="connsiteX7" fmla="*/ 0 w 46413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130" h="6858000">
                <a:moveTo>
                  <a:pt x="0" y="0"/>
                </a:moveTo>
                <a:lnTo>
                  <a:pt x="298174" y="0"/>
                </a:lnTo>
                <a:lnTo>
                  <a:pt x="298174" y="5153791"/>
                </a:lnTo>
                <a:lnTo>
                  <a:pt x="464130" y="5292979"/>
                </a:lnTo>
                <a:lnTo>
                  <a:pt x="464130" y="5876496"/>
                </a:lnTo>
                <a:lnTo>
                  <a:pt x="298174" y="6015684"/>
                </a:lnTo>
                <a:lnTo>
                  <a:pt x="298174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57AEEE">
                  <a:alpha val="27000"/>
                </a:srgbClr>
              </a:gs>
              <a:gs pos="84000">
                <a:srgbClr val="57AEEE">
                  <a:alpha val="8000"/>
                </a:srgbClr>
              </a:gs>
            </a:gsLst>
            <a:lin ang="5400000" scaled="0"/>
          </a:gradFill>
          <a:ln cap="rnd">
            <a:solidFill>
              <a:schemeClr val="bg1">
                <a:alpha val="88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4" name="任意多边形: 形状 323">
            <a:extLst>
              <a:ext uri="{FF2B5EF4-FFF2-40B4-BE49-F238E27FC236}">
                <a16:creationId xmlns:a16="http://schemas.microsoft.com/office/drawing/2014/main" id="{35CBA41C-3535-FF18-BD4F-B89E44D1B60E}"/>
              </a:ext>
            </a:extLst>
          </p:cNvPr>
          <p:cNvSpPr/>
          <p:nvPr/>
        </p:nvSpPr>
        <p:spPr>
          <a:xfrm>
            <a:off x="464130" y="6577643"/>
            <a:ext cx="11514982" cy="280357"/>
          </a:xfrm>
          <a:custGeom>
            <a:avLst/>
            <a:gdLst>
              <a:gd name="connsiteX0" fmla="*/ 2951573 w 11876957"/>
              <a:gd name="connsiteY0" fmla="*/ 0 h 280357"/>
              <a:gd name="connsiteX1" fmla="*/ 11876957 w 11876957"/>
              <a:gd name="connsiteY1" fmla="*/ 0 h 280357"/>
              <a:gd name="connsiteX2" fmla="*/ 11712814 w 11876957"/>
              <a:gd name="connsiteY2" fmla="*/ 280357 h 280357"/>
              <a:gd name="connsiteX3" fmla="*/ 2797410 w 11876957"/>
              <a:gd name="connsiteY3" fmla="*/ 280357 h 280357"/>
              <a:gd name="connsiteX4" fmla="*/ 164143 w 11876957"/>
              <a:gd name="connsiteY4" fmla="*/ 0 h 280357"/>
              <a:gd name="connsiteX5" fmla="*/ 2421901 w 11876957"/>
              <a:gd name="connsiteY5" fmla="*/ 0 h 280357"/>
              <a:gd name="connsiteX6" fmla="*/ 2267739 w 11876957"/>
              <a:gd name="connsiteY6" fmla="*/ 280357 h 280357"/>
              <a:gd name="connsiteX7" fmla="*/ 0 w 11876957"/>
              <a:gd name="connsiteY7" fmla="*/ 280357 h 28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6957" h="280357">
                <a:moveTo>
                  <a:pt x="2951573" y="0"/>
                </a:moveTo>
                <a:lnTo>
                  <a:pt x="11876957" y="0"/>
                </a:lnTo>
                <a:lnTo>
                  <a:pt x="11712814" y="280357"/>
                </a:lnTo>
                <a:lnTo>
                  <a:pt x="2797410" y="280357"/>
                </a:lnTo>
                <a:close/>
                <a:moveTo>
                  <a:pt x="164143" y="0"/>
                </a:moveTo>
                <a:lnTo>
                  <a:pt x="2421901" y="0"/>
                </a:lnTo>
                <a:lnTo>
                  <a:pt x="2267739" y="280357"/>
                </a:lnTo>
                <a:lnTo>
                  <a:pt x="0" y="280357"/>
                </a:lnTo>
                <a:close/>
              </a:path>
            </a:pathLst>
          </a:custGeom>
          <a:solidFill>
            <a:srgbClr val="57AEEE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1" name="平行四边形 320">
            <a:extLst>
              <a:ext uri="{FF2B5EF4-FFF2-40B4-BE49-F238E27FC236}">
                <a16:creationId xmlns:a16="http://schemas.microsoft.com/office/drawing/2014/main" id="{BE1A5600-A919-6196-F3D2-FE86E654FAD8}"/>
              </a:ext>
            </a:extLst>
          </p:cNvPr>
          <p:cNvSpPr/>
          <p:nvPr/>
        </p:nvSpPr>
        <p:spPr>
          <a:xfrm>
            <a:off x="298175" y="6297283"/>
            <a:ext cx="12192000" cy="560717"/>
          </a:xfrm>
          <a:prstGeom prst="parallelogram">
            <a:avLst>
              <a:gd name="adj" fmla="val 58548"/>
            </a:avLst>
          </a:prstGeom>
          <a:solidFill>
            <a:schemeClr val="bg1">
              <a:alpha val="21000"/>
            </a:schemeClr>
          </a:solidFill>
          <a:ln w="222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D080102-9571-7A9F-48F9-821088E1352A}"/>
              </a:ext>
            </a:extLst>
          </p:cNvPr>
          <p:cNvSpPr/>
          <p:nvPr/>
        </p:nvSpPr>
        <p:spPr>
          <a:xfrm flipH="1">
            <a:off x="479342" y="538621"/>
            <a:ext cx="1227119" cy="6840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FDE427F-510F-D0EA-7182-0BF1424A8DDA}"/>
              </a:ext>
            </a:extLst>
          </p:cNvPr>
          <p:cNvSpPr/>
          <p:nvPr/>
        </p:nvSpPr>
        <p:spPr>
          <a:xfrm flipH="1">
            <a:off x="1154465" y="1101178"/>
            <a:ext cx="1211890" cy="5642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03BF2">
                  <a:alpha val="70000"/>
                </a:srgbClr>
              </a:gs>
              <a:gs pos="53419">
                <a:srgbClr val="73D0FE">
                  <a:alpha val="0"/>
                </a:srgbClr>
              </a:gs>
              <a:gs pos="26000">
                <a:srgbClr val="73D0F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F39396B-5DD2-4F76-AF2D-458693DAB303}"/>
              </a:ext>
            </a:extLst>
          </p:cNvPr>
          <p:cNvSpPr/>
          <p:nvPr/>
        </p:nvSpPr>
        <p:spPr>
          <a:xfrm flipH="1">
            <a:off x="265682" y="442336"/>
            <a:ext cx="940431" cy="580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6000"/>
                </a:schemeClr>
              </a:gs>
              <a:gs pos="6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A99EA1-CE70-62CE-0B31-5E50BA367E35}"/>
              </a:ext>
            </a:extLst>
          </p:cNvPr>
          <p:cNvSpPr txBox="1"/>
          <p:nvPr/>
        </p:nvSpPr>
        <p:spPr>
          <a:xfrm>
            <a:off x="600073" y="572824"/>
            <a:ext cx="257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2.2</a:t>
            </a:r>
            <a:r>
              <a:rPr lang="zh-CN" altLang="en-US" sz="3200" b="1" dirty="0">
                <a:ln>
                  <a:solidFill>
                    <a:schemeClr val="bg1">
                      <a:alpha val="21000"/>
                    </a:schemeClr>
                  </a:solidFill>
                </a:ln>
                <a:gradFill flip="none" rotWithShape="1">
                  <a:gsLst>
                    <a:gs pos="62000">
                      <a:srgbClr val="010489"/>
                    </a:gs>
                    <a:gs pos="100000">
                      <a:srgbClr val="B03BF2"/>
                    </a:gs>
                  </a:gsLst>
                  <a:lin ang="15600000" scaled="0"/>
                  <a:tileRect/>
                </a:gradFill>
                <a:effectLst>
                  <a:outerShdw blurRad="50800" dist="38100" dir="5400000" algn="t" rotWithShape="0">
                    <a:srgbClr val="7679FE">
                      <a:alpha val="21000"/>
                    </a:srgbClr>
                  </a:outerShdw>
                </a:effectLst>
                <a:latin typeface="抖音美好体" panose="02000800000000000000" pitchFamily="50" charset="-122"/>
                <a:ea typeface="抖音美好体" panose="02000800000000000000" pitchFamily="50" charset="-122"/>
              </a:rPr>
              <a:t>  问卷设计</a:t>
            </a:r>
          </a:p>
        </p:txBody>
      </p:sp>
      <p:pic>
        <p:nvPicPr>
          <p:cNvPr id="315" name="图片 314">
            <a:extLst>
              <a:ext uri="{FF2B5EF4-FFF2-40B4-BE49-F238E27FC236}">
                <a16:creationId xmlns:a16="http://schemas.microsoft.com/office/drawing/2014/main" id="{FFAEEB56-2C67-9305-3D5F-C374760F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008" y="121106"/>
            <a:ext cx="1399309" cy="1399309"/>
          </a:xfrm>
          <a:prstGeom prst="rect">
            <a:avLst/>
          </a:prstGeom>
        </p:spPr>
      </p:pic>
      <p:sp>
        <p:nvSpPr>
          <p:cNvPr id="7" name="矩形: 剪去对角 6">
            <a:extLst>
              <a:ext uri="{FF2B5EF4-FFF2-40B4-BE49-F238E27FC236}">
                <a16:creationId xmlns:a16="http://schemas.microsoft.com/office/drawing/2014/main" id="{309D7F3B-E29E-0C78-5FFB-79E08FC918AF}"/>
              </a:ext>
            </a:extLst>
          </p:cNvPr>
          <p:cNvSpPr/>
          <p:nvPr/>
        </p:nvSpPr>
        <p:spPr>
          <a:xfrm flipH="1">
            <a:off x="1139642" y="2164318"/>
            <a:ext cx="1969941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剪去对角 7">
            <a:extLst>
              <a:ext uri="{FF2B5EF4-FFF2-40B4-BE49-F238E27FC236}">
                <a16:creationId xmlns:a16="http://schemas.microsoft.com/office/drawing/2014/main" id="{36F23C6D-E0F3-36E2-4E95-A01EA6FCE1BA}"/>
              </a:ext>
            </a:extLst>
          </p:cNvPr>
          <p:cNvSpPr/>
          <p:nvPr/>
        </p:nvSpPr>
        <p:spPr>
          <a:xfrm flipH="1">
            <a:off x="1114641" y="4347080"/>
            <a:ext cx="2105616" cy="511705"/>
          </a:xfrm>
          <a:prstGeom prst="snip2DiagRect">
            <a:avLst>
              <a:gd name="adj1" fmla="val 0"/>
              <a:gd name="adj2" fmla="val 42784"/>
            </a:avLst>
          </a:prstGeom>
          <a:gradFill>
            <a:gsLst>
              <a:gs pos="55000">
                <a:srgbClr val="73D0FE">
                  <a:alpha val="96000"/>
                </a:srgbClr>
              </a:gs>
              <a:gs pos="100000">
                <a:srgbClr val="B03BF2">
                  <a:alpha val="71000"/>
                </a:srgbClr>
              </a:gs>
            </a:gsLst>
            <a:lin ang="2400000" scaled="0"/>
          </a:gradFill>
          <a:ln w="22225">
            <a:solidFill>
              <a:schemeClr val="bg1">
                <a:alpha val="23000"/>
              </a:schemeClr>
            </a:solidFill>
          </a:ln>
          <a:effectLst>
            <a:outerShdw blurRad="63500" sx="102000" sy="102000" algn="ctr" rotWithShape="0">
              <a:srgbClr val="B03BF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A4879B-786F-8305-A434-D7495EA8A1DC}"/>
              </a:ext>
            </a:extLst>
          </p:cNvPr>
          <p:cNvSpPr txBox="1"/>
          <p:nvPr/>
        </p:nvSpPr>
        <p:spPr>
          <a:xfrm>
            <a:off x="1550504" y="2175010"/>
            <a:ext cx="1329559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内容设计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62A880-1662-7978-9B29-C5CAD073EE20}"/>
              </a:ext>
            </a:extLst>
          </p:cNvPr>
          <p:cNvSpPr txBox="1"/>
          <p:nvPr/>
        </p:nvSpPr>
        <p:spPr>
          <a:xfrm>
            <a:off x="1207480" y="4351467"/>
            <a:ext cx="2105616" cy="41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预调研与问卷修改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018C00-794E-0EA9-E8B7-57401A709587}"/>
              </a:ext>
            </a:extLst>
          </p:cNvPr>
          <p:cNvSpPr txBox="1"/>
          <p:nvPr/>
        </p:nvSpPr>
        <p:spPr>
          <a:xfrm>
            <a:off x="3831020" y="1372434"/>
            <a:ext cx="6574221" cy="185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问卷整体内容：</a:t>
            </a: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抖音带货的使用情况、对带货主播推荐商品的购买意愿、潜在客户的挖掘与建议</a:t>
            </a:r>
            <a:endParaRPr lang="en-US" altLang="zh-CN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问卷</a:t>
            </a: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四个部分：个体背景资料、抖音购物的使用情况及影响因素、抖音商品的购买意愿、潜在客户的挖掘与建议</a:t>
            </a:r>
            <a:endParaRPr lang="zh-CN" altLang="en-US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A0244FC-6BE8-590C-74B7-9D4AB335AE10}"/>
              </a:ext>
            </a:extLst>
          </p:cNvPr>
          <p:cNvSpPr/>
          <p:nvPr/>
        </p:nvSpPr>
        <p:spPr>
          <a:xfrm>
            <a:off x="3811858" y="1309815"/>
            <a:ext cx="6548096" cy="9915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3933BA9-9C07-6509-3272-F9E62D653623}"/>
              </a:ext>
            </a:extLst>
          </p:cNvPr>
          <p:cNvSpPr/>
          <p:nvPr/>
        </p:nvSpPr>
        <p:spPr>
          <a:xfrm>
            <a:off x="3811857" y="2422002"/>
            <a:ext cx="6593383" cy="964160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28D60687-7E40-87BB-13A3-B92F09B09C2E}"/>
              </a:ext>
            </a:extLst>
          </p:cNvPr>
          <p:cNvSpPr/>
          <p:nvPr/>
        </p:nvSpPr>
        <p:spPr>
          <a:xfrm>
            <a:off x="3286462" y="1818254"/>
            <a:ext cx="271630" cy="99156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E657917-B947-1ADD-DDD0-2889C3503717}"/>
              </a:ext>
            </a:extLst>
          </p:cNvPr>
          <p:cNvSpPr txBox="1"/>
          <p:nvPr/>
        </p:nvSpPr>
        <p:spPr>
          <a:xfrm>
            <a:off x="3891987" y="3813586"/>
            <a:ext cx="6593383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预调研问卷发放：</a:t>
            </a: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使用问卷星平台线上发放预调查问卷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；</a:t>
            </a: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在校内进行线下深度访谈</a:t>
            </a:r>
            <a:endParaRPr lang="zh-CN" altLang="en-US" dirty="0">
              <a:latin typeface="梦源黑体 CN W14" panose="020B0200000000000000" pitchFamily="34" charset="-122"/>
              <a:ea typeface="梦源黑体 CN W14" panose="020B02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6C94252-917F-D981-1E18-F613E0718CBE}"/>
              </a:ext>
            </a:extLst>
          </p:cNvPr>
          <p:cNvSpPr txBox="1"/>
          <p:nvPr/>
        </p:nvSpPr>
        <p:spPr>
          <a:xfrm>
            <a:off x="3964193" y="4776395"/>
            <a:ext cx="6521177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问卷修改：细化</a:t>
            </a:r>
            <a:r>
              <a:rPr lang="zh-CN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被调查者所属地区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；增加部分量表题目；增加</a:t>
            </a:r>
            <a:r>
              <a:rPr lang="en-US" altLang="zh-CN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AI</a:t>
            </a:r>
            <a:r>
              <a:rPr lang="zh-CN" altLang="en-US" dirty="0">
                <a:latin typeface="梦源黑体 CN W14" panose="020B0200000000000000" pitchFamily="34" charset="-122"/>
                <a:ea typeface="梦源黑体 CN W14" panose="020B0200000000000000" pitchFamily="34" charset="-122"/>
              </a:rPr>
              <a:t>和抖音带货的结合选项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F66F51D-66EB-0B8B-914E-B70D47EF1526}"/>
              </a:ext>
            </a:extLst>
          </p:cNvPr>
          <p:cNvSpPr/>
          <p:nvPr/>
        </p:nvSpPr>
        <p:spPr>
          <a:xfrm>
            <a:off x="3891987" y="3691608"/>
            <a:ext cx="6747326" cy="96416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B967537B-4B4F-2FEC-E5FD-B9D62F973404}"/>
              </a:ext>
            </a:extLst>
          </p:cNvPr>
          <p:cNvSpPr/>
          <p:nvPr/>
        </p:nvSpPr>
        <p:spPr>
          <a:xfrm>
            <a:off x="3891986" y="4708784"/>
            <a:ext cx="6747326" cy="1031771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" name="左大括号 31">
            <a:extLst>
              <a:ext uri="{FF2B5EF4-FFF2-40B4-BE49-F238E27FC236}">
                <a16:creationId xmlns:a16="http://schemas.microsoft.com/office/drawing/2014/main" id="{0629B1F5-7641-4F13-9492-60F488831D79}"/>
              </a:ext>
            </a:extLst>
          </p:cNvPr>
          <p:cNvSpPr/>
          <p:nvPr/>
        </p:nvSpPr>
        <p:spPr>
          <a:xfrm>
            <a:off x="3317930" y="4092377"/>
            <a:ext cx="271630" cy="99156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47349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03BF2">
            <a:alpha val="20000"/>
          </a:srgbClr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600" dirty="0" smtClean="0">
            <a:latin typeface="梦源黑体 CN W14" panose="020B0200000000000000" pitchFamily="34" charset="-122"/>
            <a:ea typeface="梦源黑体 CN W14" panose="020B02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5167</TotalTime>
  <Words>1413</Words>
  <Application>Microsoft Office PowerPoint</Application>
  <PresentationFormat>宽屏</PresentationFormat>
  <Paragraphs>213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等线</vt:lpstr>
      <vt:lpstr>抖音美好体</vt:lpstr>
      <vt:lpstr>Arial</vt:lpstr>
      <vt:lpstr>黑体</vt:lpstr>
      <vt:lpstr>Times New Roman</vt:lpstr>
      <vt:lpstr>Krona One</vt:lpstr>
      <vt:lpstr>等线 Light</vt:lpstr>
      <vt:lpstr>楷体</vt:lpstr>
      <vt:lpstr>梦源黑体 CN W14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dandan sun</dc:creator>
  <cp:lastModifiedBy>suijunhong2017@163.com</cp:lastModifiedBy>
  <cp:revision>41</cp:revision>
  <dcterms:created xsi:type="dcterms:W3CDTF">2025-03-08T08:05:16Z</dcterms:created>
  <dcterms:modified xsi:type="dcterms:W3CDTF">2025-03-29T13:20:04Z</dcterms:modified>
</cp:coreProperties>
</file>